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60" r:id="rId2"/>
    <p:sldId id="267" r:id="rId3"/>
    <p:sldId id="269" r:id="rId4"/>
    <p:sldId id="270" r:id="rId5"/>
    <p:sldId id="272" r:id="rId6"/>
    <p:sldId id="273" r:id="rId7"/>
    <p:sldId id="274" r:id="rId8"/>
    <p:sldId id="276" r:id="rId9"/>
    <p:sldId id="280" r:id="rId10"/>
    <p:sldId id="268" r:id="rId11"/>
    <p:sldId id="281" r:id="rId12"/>
    <p:sldId id="282" r:id="rId13"/>
    <p:sldId id="271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758">
          <p15:clr>
            <a:srgbClr val="A4A3A4"/>
          </p15:clr>
        </p15:guide>
        <p15:guide id="3" orient="horz" pos="2737">
          <p15:clr>
            <a:srgbClr val="A4A3A4"/>
          </p15:clr>
        </p15:guide>
        <p15:guide id="4" orient="horz" pos="2974">
          <p15:clr>
            <a:srgbClr val="A4A3A4"/>
          </p15:clr>
        </p15:guide>
        <p15:guide id="5" orient="horz" pos="2879">
          <p15:clr>
            <a:srgbClr val="A4A3A4"/>
          </p15:clr>
        </p15:guide>
        <p15:guide id="6" orient="horz" pos="3191">
          <p15:clr>
            <a:srgbClr val="A4A3A4"/>
          </p15:clr>
        </p15:guide>
        <p15:guide id="7" pos="2880">
          <p15:clr>
            <a:srgbClr val="A4A3A4"/>
          </p15:clr>
        </p15:guide>
        <p15:guide id="8" pos="5669">
          <p15:clr>
            <a:srgbClr val="A4A3A4"/>
          </p15:clr>
        </p15:guide>
        <p15:guide id="9" pos="392">
          <p15:clr>
            <a:srgbClr val="A4A3A4"/>
          </p15:clr>
        </p15:guide>
        <p15:guide id="10" pos="92">
          <p15:clr>
            <a:srgbClr val="A4A3A4"/>
          </p15:clr>
        </p15:guide>
        <p15:guide id="11" pos="53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4586"/>
    <a:srgbClr val="B0CCEA"/>
    <a:srgbClr val="005699"/>
    <a:srgbClr val="0742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0" autoAdjust="0"/>
    <p:restoredTop sz="97334" autoAdjust="0"/>
  </p:normalViewPr>
  <p:slideViewPr>
    <p:cSldViewPr snapToGrid="0">
      <p:cViewPr varScale="1">
        <p:scale>
          <a:sx n="108" d="100"/>
          <a:sy n="108" d="100"/>
        </p:scale>
        <p:origin x="116" y="132"/>
      </p:cViewPr>
      <p:guideLst>
        <p:guide orient="horz" pos="1620"/>
        <p:guide orient="horz" pos="758"/>
        <p:guide orient="horz" pos="2737"/>
        <p:guide orient="horz" pos="2974"/>
        <p:guide orient="horz" pos="2879"/>
        <p:guide orient="horz" pos="3191"/>
        <p:guide pos="2880"/>
        <p:guide pos="5669"/>
        <p:guide pos="392"/>
        <p:guide pos="92"/>
        <p:guide pos="537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10" d="100"/>
          <a:sy n="110" d="100"/>
        </p:scale>
        <p:origin x="-4328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C611AF-D8E1-4D87-A42B-65529E2D3B7F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B7B30F4-3F9E-48EF-ACF8-CF73E0285485}">
      <dgm:prSet phldrT="[Text]"/>
      <dgm:spPr/>
      <dgm:t>
        <a:bodyPr/>
        <a:lstStyle/>
        <a:p>
          <a:r>
            <a:rPr lang="en-US" dirty="0" smtClean="0"/>
            <a:t>Requirements Gathering</a:t>
          </a:r>
          <a:endParaRPr lang="en-US" dirty="0"/>
        </a:p>
      </dgm:t>
    </dgm:pt>
    <dgm:pt modelId="{59BBA2EB-369F-4753-A51A-F8E963BB419B}" type="parTrans" cxnId="{E8E490B3-62B5-4649-A889-D7D9CF400174}">
      <dgm:prSet/>
      <dgm:spPr/>
      <dgm:t>
        <a:bodyPr/>
        <a:lstStyle/>
        <a:p>
          <a:endParaRPr lang="en-US"/>
        </a:p>
      </dgm:t>
    </dgm:pt>
    <dgm:pt modelId="{A9CCCDDF-ED2E-4A31-ACA6-48C78666B749}" type="sibTrans" cxnId="{E8E490B3-62B5-4649-A889-D7D9CF400174}">
      <dgm:prSet/>
      <dgm:spPr/>
      <dgm:t>
        <a:bodyPr/>
        <a:lstStyle/>
        <a:p>
          <a:endParaRPr lang="en-US"/>
        </a:p>
      </dgm:t>
    </dgm:pt>
    <dgm:pt modelId="{82F71925-1DB7-4322-8CFC-33FE4706BC50}">
      <dgm:prSet phldrT="[Text]"/>
      <dgm:spPr/>
      <dgm:t>
        <a:bodyPr/>
        <a:lstStyle/>
        <a:p>
          <a:r>
            <a:rPr lang="en-US" dirty="0" smtClean="0"/>
            <a:t>Meet with Business to determine requirements and confirm / determine complexity</a:t>
          </a:r>
          <a:endParaRPr lang="en-US" dirty="0"/>
        </a:p>
      </dgm:t>
    </dgm:pt>
    <dgm:pt modelId="{459C6F73-3AEA-4724-841E-77D14405746C}" type="parTrans" cxnId="{01F510C0-EA1C-4F86-B4FC-57F084CC1549}">
      <dgm:prSet/>
      <dgm:spPr/>
      <dgm:t>
        <a:bodyPr/>
        <a:lstStyle/>
        <a:p>
          <a:endParaRPr lang="en-US"/>
        </a:p>
      </dgm:t>
    </dgm:pt>
    <dgm:pt modelId="{1CA85CBC-ECA1-4221-A8DB-FBF5FB8FFE11}" type="sibTrans" cxnId="{01F510C0-EA1C-4F86-B4FC-57F084CC1549}">
      <dgm:prSet/>
      <dgm:spPr/>
      <dgm:t>
        <a:bodyPr/>
        <a:lstStyle/>
        <a:p>
          <a:endParaRPr lang="en-US"/>
        </a:p>
      </dgm:t>
    </dgm:pt>
    <dgm:pt modelId="{72B604BC-D503-4C9E-B724-39F0BD484FD2}">
      <dgm:prSet phldrT="[Text]"/>
      <dgm:spPr/>
      <dgm:t>
        <a:bodyPr/>
        <a:lstStyle/>
        <a:p>
          <a:r>
            <a:rPr lang="en-US" dirty="0" smtClean="0"/>
            <a:t>Design and Instance Build</a:t>
          </a:r>
          <a:endParaRPr lang="en-US" dirty="0"/>
        </a:p>
      </dgm:t>
    </dgm:pt>
    <dgm:pt modelId="{A6F857F9-EAE4-425B-804A-93182DD57FC4}" type="parTrans" cxnId="{129383B4-2604-49D1-BA57-E265C7C64C7F}">
      <dgm:prSet/>
      <dgm:spPr/>
      <dgm:t>
        <a:bodyPr/>
        <a:lstStyle/>
        <a:p>
          <a:endParaRPr lang="en-US"/>
        </a:p>
      </dgm:t>
    </dgm:pt>
    <dgm:pt modelId="{3B5EECC1-CA45-48C4-8C58-899D4C202BF8}" type="sibTrans" cxnId="{129383B4-2604-49D1-BA57-E265C7C64C7F}">
      <dgm:prSet/>
      <dgm:spPr/>
      <dgm:t>
        <a:bodyPr/>
        <a:lstStyle/>
        <a:p>
          <a:endParaRPr lang="en-US"/>
        </a:p>
      </dgm:t>
    </dgm:pt>
    <dgm:pt modelId="{A8AAACB3-7CC1-43EE-87E0-89DB67075236}">
      <dgm:prSet phldrT="[Text]"/>
      <dgm:spPr/>
      <dgm:t>
        <a:bodyPr/>
        <a:lstStyle/>
        <a:p>
          <a:r>
            <a:rPr lang="en-US" dirty="0" smtClean="0"/>
            <a:t>Build and configure test instances</a:t>
          </a:r>
          <a:endParaRPr lang="en-US" dirty="0"/>
        </a:p>
      </dgm:t>
    </dgm:pt>
    <dgm:pt modelId="{547472C4-EC44-4E81-AC1A-D531CF23515D}" type="parTrans" cxnId="{B6FBB9C8-84BF-4DA1-BD17-7A53E98813FC}">
      <dgm:prSet/>
      <dgm:spPr/>
      <dgm:t>
        <a:bodyPr/>
        <a:lstStyle/>
        <a:p>
          <a:endParaRPr lang="en-US"/>
        </a:p>
      </dgm:t>
    </dgm:pt>
    <dgm:pt modelId="{D7A0CD80-7119-4604-8DC1-044D4280CE84}" type="sibTrans" cxnId="{B6FBB9C8-84BF-4DA1-BD17-7A53E98813FC}">
      <dgm:prSet/>
      <dgm:spPr/>
      <dgm:t>
        <a:bodyPr/>
        <a:lstStyle/>
        <a:p>
          <a:endParaRPr lang="en-US"/>
        </a:p>
      </dgm:t>
    </dgm:pt>
    <dgm:pt modelId="{C6B97588-0FF5-41A1-AA40-5515E8E7BDA3}">
      <dgm:prSet phldrT="[Text]"/>
      <dgm:spPr/>
      <dgm:t>
        <a:bodyPr/>
        <a:lstStyle/>
        <a:p>
          <a:r>
            <a:rPr lang="en-US" dirty="0" smtClean="0"/>
            <a:t>CRP</a:t>
          </a:r>
          <a:endParaRPr lang="en-US" dirty="0"/>
        </a:p>
      </dgm:t>
    </dgm:pt>
    <dgm:pt modelId="{46BD3AA8-92F0-469B-9C11-340E29237BA1}" type="parTrans" cxnId="{ED7688ED-3C1A-4E67-BA9A-3D613E18DCF5}">
      <dgm:prSet/>
      <dgm:spPr/>
      <dgm:t>
        <a:bodyPr/>
        <a:lstStyle/>
        <a:p>
          <a:endParaRPr lang="en-US"/>
        </a:p>
      </dgm:t>
    </dgm:pt>
    <dgm:pt modelId="{BA7BC729-3446-4E73-973C-14024286830C}" type="sibTrans" cxnId="{ED7688ED-3C1A-4E67-BA9A-3D613E18DCF5}">
      <dgm:prSet/>
      <dgm:spPr/>
      <dgm:t>
        <a:bodyPr/>
        <a:lstStyle/>
        <a:p>
          <a:endParaRPr lang="en-US"/>
        </a:p>
      </dgm:t>
    </dgm:pt>
    <dgm:pt modelId="{9F531D79-9F79-4FDC-A030-F9D3794EBE72}">
      <dgm:prSet phldrT="[Text]"/>
      <dgm:spPr/>
      <dgm:t>
        <a:bodyPr/>
        <a:lstStyle/>
        <a:p>
          <a:r>
            <a:rPr lang="en-US" dirty="0" smtClean="0"/>
            <a:t>Initial testing with manually entered  / converted data</a:t>
          </a:r>
          <a:endParaRPr lang="en-US" dirty="0"/>
        </a:p>
      </dgm:t>
    </dgm:pt>
    <dgm:pt modelId="{900968E6-9813-40DF-AF10-A77A3CE352A6}" type="parTrans" cxnId="{C12A7B20-EE7D-4583-92CE-03278F496FBE}">
      <dgm:prSet/>
      <dgm:spPr/>
      <dgm:t>
        <a:bodyPr/>
        <a:lstStyle/>
        <a:p>
          <a:endParaRPr lang="en-US"/>
        </a:p>
      </dgm:t>
    </dgm:pt>
    <dgm:pt modelId="{327A5C57-DA4E-48CF-A923-81A4771EE96F}" type="sibTrans" cxnId="{C12A7B20-EE7D-4583-92CE-03278F496FBE}">
      <dgm:prSet/>
      <dgm:spPr/>
      <dgm:t>
        <a:bodyPr/>
        <a:lstStyle/>
        <a:p>
          <a:endParaRPr lang="en-US"/>
        </a:p>
      </dgm:t>
    </dgm:pt>
    <dgm:pt modelId="{2622E46E-C8A4-4FD4-B289-D2DF6BD5F893}">
      <dgm:prSet phldrT="[Text]"/>
      <dgm:spPr/>
      <dgm:t>
        <a:bodyPr/>
        <a:lstStyle/>
        <a:p>
          <a:r>
            <a:rPr lang="en-US" dirty="0" smtClean="0"/>
            <a:t>Begin manual entry of data for testing</a:t>
          </a:r>
          <a:endParaRPr lang="en-US" dirty="0"/>
        </a:p>
      </dgm:t>
    </dgm:pt>
    <dgm:pt modelId="{7DB5C9EB-7CAB-466D-A15C-B162C180CB36}" type="parTrans" cxnId="{B622D1A1-584C-47EB-B151-82B643F2338A}">
      <dgm:prSet/>
      <dgm:spPr/>
      <dgm:t>
        <a:bodyPr/>
        <a:lstStyle/>
        <a:p>
          <a:endParaRPr lang="en-US"/>
        </a:p>
      </dgm:t>
    </dgm:pt>
    <dgm:pt modelId="{B1EE776B-32F1-49EB-B823-04B652238A09}" type="sibTrans" cxnId="{B622D1A1-584C-47EB-B151-82B643F2338A}">
      <dgm:prSet/>
      <dgm:spPr/>
      <dgm:t>
        <a:bodyPr/>
        <a:lstStyle/>
        <a:p>
          <a:endParaRPr lang="en-US"/>
        </a:p>
      </dgm:t>
    </dgm:pt>
    <dgm:pt modelId="{D18E3665-9F77-47C2-B5E7-D4F4D1823BBF}">
      <dgm:prSet phldrT="[Text]"/>
      <dgm:spPr/>
      <dgm:t>
        <a:bodyPr/>
        <a:lstStyle/>
        <a:p>
          <a:r>
            <a:rPr lang="en-US" dirty="0" smtClean="0"/>
            <a:t>Super User / SME training</a:t>
          </a:r>
          <a:endParaRPr lang="en-US" dirty="0"/>
        </a:p>
      </dgm:t>
    </dgm:pt>
    <dgm:pt modelId="{080E8E74-B745-485F-95F4-160507EA7C21}" type="parTrans" cxnId="{680B3497-9F9C-46BC-98A2-5028F99B115A}">
      <dgm:prSet/>
      <dgm:spPr/>
      <dgm:t>
        <a:bodyPr/>
        <a:lstStyle/>
        <a:p>
          <a:endParaRPr lang="en-US"/>
        </a:p>
      </dgm:t>
    </dgm:pt>
    <dgm:pt modelId="{3E6E01F3-CCC1-4DF3-8C86-34CAC9FBF2FF}" type="sibTrans" cxnId="{680B3497-9F9C-46BC-98A2-5028F99B115A}">
      <dgm:prSet/>
      <dgm:spPr/>
      <dgm:t>
        <a:bodyPr/>
        <a:lstStyle/>
        <a:p>
          <a:endParaRPr lang="en-US"/>
        </a:p>
      </dgm:t>
    </dgm:pt>
    <dgm:pt modelId="{5BF09879-E8B1-4679-A2AE-38D502C3B646}">
      <dgm:prSet/>
      <dgm:spPr/>
      <dgm:t>
        <a:bodyPr/>
        <a:lstStyle/>
        <a:p>
          <a:r>
            <a:rPr lang="en-US" dirty="0" smtClean="0"/>
            <a:t>UAT</a:t>
          </a:r>
          <a:endParaRPr lang="en-US" dirty="0"/>
        </a:p>
      </dgm:t>
    </dgm:pt>
    <dgm:pt modelId="{47BA817E-AA05-4FB2-8CAF-67FA407A55E9}" type="parTrans" cxnId="{73CE8A12-9AAA-466F-AACB-DF7F03570501}">
      <dgm:prSet/>
      <dgm:spPr/>
      <dgm:t>
        <a:bodyPr/>
        <a:lstStyle/>
        <a:p>
          <a:endParaRPr lang="en-US"/>
        </a:p>
      </dgm:t>
    </dgm:pt>
    <dgm:pt modelId="{3834CBD4-DA27-439A-A9FE-9EF88CB90F07}" type="sibTrans" cxnId="{73CE8A12-9AAA-466F-AACB-DF7F03570501}">
      <dgm:prSet/>
      <dgm:spPr/>
      <dgm:t>
        <a:bodyPr/>
        <a:lstStyle/>
        <a:p>
          <a:endParaRPr lang="en-US"/>
        </a:p>
      </dgm:t>
    </dgm:pt>
    <dgm:pt modelId="{1896D372-4B02-4660-BD01-777F21165D92}">
      <dgm:prSet/>
      <dgm:spPr/>
      <dgm:t>
        <a:bodyPr/>
        <a:lstStyle/>
        <a:p>
          <a:r>
            <a:rPr lang="en-US" dirty="0" smtClean="0"/>
            <a:t>Final testing in fully integrated environment</a:t>
          </a:r>
          <a:endParaRPr lang="en-US" dirty="0"/>
        </a:p>
      </dgm:t>
    </dgm:pt>
    <dgm:pt modelId="{77CBF3CB-F922-4C52-87EB-8366C4A3F809}" type="parTrans" cxnId="{6132CDF3-AE3D-4EA2-82BA-40EFFD6CEA00}">
      <dgm:prSet/>
      <dgm:spPr/>
      <dgm:t>
        <a:bodyPr/>
        <a:lstStyle/>
        <a:p>
          <a:endParaRPr lang="en-US"/>
        </a:p>
      </dgm:t>
    </dgm:pt>
    <dgm:pt modelId="{3157ED11-EB6A-400C-ABAD-EE9DE9A2F34B}" type="sibTrans" cxnId="{6132CDF3-AE3D-4EA2-82BA-40EFFD6CEA00}">
      <dgm:prSet/>
      <dgm:spPr/>
      <dgm:t>
        <a:bodyPr/>
        <a:lstStyle/>
        <a:p>
          <a:endParaRPr lang="en-US"/>
        </a:p>
      </dgm:t>
    </dgm:pt>
    <dgm:pt modelId="{4EF154B7-3728-4AEB-996B-3ADCE8ED5748}">
      <dgm:prSet/>
      <dgm:spPr/>
      <dgm:t>
        <a:bodyPr/>
        <a:lstStyle/>
        <a:p>
          <a:r>
            <a:rPr lang="en-US" dirty="0" smtClean="0"/>
            <a:t>Full data available for complete testing and validation</a:t>
          </a:r>
          <a:endParaRPr lang="en-US" dirty="0"/>
        </a:p>
      </dgm:t>
    </dgm:pt>
    <dgm:pt modelId="{592199CE-4B17-474C-944A-B95EF2282328}" type="parTrans" cxnId="{031236F0-A0BB-49C9-BC21-310688B51043}">
      <dgm:prSet/>
      <dgm:spPr/>
      <dgm:t>
        <a:bodyPr/>
        <a:lstStyle/>
        <a:p>
          <a:endParaRPr lang="en-US"/>
        </a:p>
      </dgm:t>
    </dgm:pt>
    <dgm:pt modelId="{EC9BD1B4-161D-4698-A872-B837E51C8BF4}" type="sibTrans" cxnId="{031236F0-A0BB-49C9-BC21-310688B51043}">
      <dgm:prSet/>
      <dgm:spPr/>
      <dgm:t>
        <a:bodyPr/>
        <a:lstStyle/>
        <a:p>
          <a:endParaRPr lang="en-US"/>
        </a:p>
      </dgm:t>
    </dgm:pt>
    <dgm:pt modelId="{6ACB48DB-DA1A-4786-B813-169E64E8892F}">
      <dgm:prSet/>
      <dgm:spPr/>
      <dgm:t>
        <a:bodyPr/>
        <a:lstStyle/>
        <a:p>
          <a:r>
            <a:rPr lang="en-US" dirty="0" smtClean="0"/>
            <a:t> Train all end users</a:t>
          </a:r>
          <a:endParaRPr lang="en-US" dirty="0"/>
        </a:p>
      </dgm:t>
    </dgm:pt>
    <dgm:pt modelId="{77B3A5C4-8AC2-4737-9440-8C6C07516C88}" type="parTrans" cxnId="{4A028B3E-F7D8-4052-9A46-BE95C4A25071}">
      <dgm:prSet/>
      <dgm:spPr/>
      <dgm:t>
        <a:bodyPr/>
        <a:lstStyle/>
        <a:p>
          <a:endParaRPr lang="en-US"/>
        </a:p>
      </dgm:t>
    </dgm:pt>
    <dgm:pt modelId="{2AC87376-C6D1-4D89-883F-028CE5733134}" type="sibTrans" cxnId="{4A028B3E-F7D8-4052-9A46-BE95C4A25071}">
      <dgm:prSet/>
      <dgm:spPr/>
      <dgm:t>
        <a:bodyPr/>
        <a:lstStyle/>
        <a:p>
          <a:endParaRPr lang="en-US"/>
        </a:p>
      </dgm:t>
    </dgm:pt>
    <dgm:pt modelId="{6CDB0404-C8BA-4F14-9E41-E6DC223D10C1}">
      <dgm:prSet/>
      <dgm:spPr/>
      <dgm:t>
        <a:bodyPr/>
        <a:lstStyle/>
        <a:p>
          <a:r>
            <a:rPr lang="en-US" dirty="0" smtClean="0"/>
            <a:t> Roles and Responsibility setups complete</a:t>
          </a:r>
          <a:endParaRPr lang="en-US" dirty="0"/>
        </a:p>
      </dgm:t>
    </dgm:pt>
    <dgm:pt modelId="{B224CF85-184F-46A6-BB6D-7A0D080FF828}" type="parTrans" cxnId="{CF81DF23-1A72-4F97-ADEB-8476DDFF5C52}">
      <dgm:prSet/>
      <dgm:spPr/>
      <dgm:t>
        <a:bodyPr/>
        <a:lstStyle/>
        <a:p>
          <a:endParaRPr lang="en-US"/>
        </a:p>
      </dgm:t>
    </dgm:pt>
    <dgm:pt modelId="{013F987C-12B1-47B8-BA8F-E736DF8CBEF6}" type="sibTrans" cxnId="{CF81DF23-1A72-4F97-ADEB-8476DDFF5C52}">
      <dgm:prSet/>
      <dgm:spPr/>
      <dgm:t>
        <a:bodyPr/>
        <a:lstStyle/>
        <a:p>
          <a:endParaRPr lang="en-US"/>
        </a:p>
      </dgm:t>
    </dgm:pt>
    <dgm:pt modelId="{13CE4702-1D88-467E-A5E2-46D4432E3A78}">
      <dgm:prSet/>
      <dgm:spPr/>
      <dgm:t>
        <a:bodyPr/>
        <a:lstStyle/>
        <a:p>
          <a:r>
            <a:rPr lang="en-US" dirty="0" smtClean="0"/>
            <a:t>Production</a:t>
          </a:r>
          <a:endParaRPr lang="en-US" dirty="0"/>
        </a:p>
      </dgm:t>
    </dgm:pt>
    <dgm:pt modelId="{F772495B-EB1B-4E89-824C-EF66A9D1E74B}" type="parTrans" cxnId="{0B2462C9-FB31-4A64-ADAE-9093F244FF72}">
      <dgm:prSet/>
      <dgm:spPr/>
      <dgm:t>
        <a:bodyPr/>
        <a:lstStyle/>
        <a:p>
          <a:endParaRPr lang="en-US"/>
        </a:p>
      </dgm:t>
    </dgm:pt>
    <dgm:pt modelId="{A5F951AC-3144-4877-9608-FB83F29AC4AC}" type="sibTrans" cxnId="{0B2462C9-FB31-4A64-ADAE-9093F244FF72}">
      <dgm:prSet/>
      <dgm:spPr/>
      <dgm:t>
        <a:bodyPr/>
        <a:lstStyle/>
        <a:p>
          <a:endParaRPr lang="en-US"/>
        </a:p>
      </dgm:t>
    </dgm:pt>
    <dgm:pt modelId="{CF4C93AF-F02C-41A4-9C1F-B726D9262D64}">
      <dgm:prSet/>
      <dgm:spPr/>
      <dgm:t>
        <a:bodyPr/>
        <a:lstStyle/>
        <a:p>
          <a:r>
            <a:rPr lang="en-US" dirty="0" smtClean="0"/>
            <a:t>Go Live in Production Environment</a:t>
          </a:r>
          <a:endParaRPr lang="en-US" dirty="0"/>
        </a:p>
      </dgm:t>
    </dgm:pt>
    <dgm:pt modelId="{8C204DCE-7C26-489D-8059-21BC64B7F882}" type="parTrans" cxnId="{2E5CE627-919A-4F25-800C-3A0B32E19E28}">
      <dgm:prSet/>
      <dgm:spPr/>
      <dgm:t>
        <a:bodyPr/>
        <a:lstStyle/>
        <a:p>
          <a:endParaRPr lang="en-US"/>
        </a:p>
      </dgm:t>
    </dgm:pt>
    <dgm:pt modelId="{A90CA7B8-D4BB-4AEE-BD64-77AF15610854}" type="sibTrans" cxnId="{2E5CE627-919A-4F25-800C-3A0B32E19E28}">
      <dgm:prSet/>
      <dgm:spPr/>
      <dgm:t>
        <a:bodyPr/>
        <a:lstStyle/>
        <a:p>
          <a:endParaRPr lang="en-US"/>
        </a:p>
      </dgm:t>
    </dgm:pt>
    <dgm:pt modelId="{4ECCD204-EEC7-4BF0-B83C-11B9A8401712}">
      <dgm:prSet/>
      <dgm:spPr/>
      <dgm:t>
        <a:bodyPr/>
        <a:lstStyle/>
        <a:p>
          <a:r>
            <a:rPr lang="en-US" dirty="0" smtClean="0"/>
            <a:t>All data entered prior to go live with open transaction sets</a:t>
          </a:r>
          <a:endParaRPr lang="en-US" dirty="0"/>
        </a:p>
      </dgm:t>
    </dgm:pt>
    <dgm:pt modelId="{85E23BFD-0D3B-4BD8-A690-8B32D290077E}" type="parTrans" cxnId="{4A26C32F-3BE9-4CCC-98EB-80C836B23EF6}">
      <dgm:prSet/>
      <dgm:spPr/>
      <dgm:t>
        <a:bodyPr/>
        <a:lstStyle/>
        <a:p>
          <a:endParaRPr lang="en-US"/>
        </a:p>
      </dgm:t>
    </dgm:pt>
    <dgm:pt modelId="{4F779959-1336-4DE8-B73E-F24CF4AD2AC1}" type="sibTrans" cxnId="{4A26C32F-3BE9-4CCC-98EB-80C836B23EF6}">
      <dgm:prSet/>
      <dgm:spPr/>
      <dgm:t>
        <a:bodyPr/>
        <a:lstStyle/>
        <a:p>
          <a:endParaRPr lang="en-US"/>
        </a:p>
      </dgm:t>
    </dgm:pt>
    <dgm:pt modelId="{D7307796-E4CD-4B92-BFE0-8F64AF7FC438}">
      <dgm:prSet phldrT="[Text]"/>
      <dgm:spPr/>
      <dgm:t>
        <a:bodyPr/>
        <a:lstStyle/>
        <a:p>
          <a:r>
            <a:rPr lang="en-US" dirty="0" smtClean="0"/>
            <a:t> Confirm data completeness and integrity</a:t>
          </a:r>
          <a:endParaRPr lang="en-US" dirty="0"/>
        </a:p>
      </dgm:t>
    </dgm:pt>
    <dgm:pt modelId="{3475FBAF-0898-47F4-8727-36AD8806E475}" type="parTrans" cxnId="{56A6EDDD-9A94-4DE5-9A10-903958DA6D07}">
      <dgm:prSet/>
      <dgm:spPr/>
      <dgm:t>
        <a:bodyPr/>
        <a:lstStyle/>
        <a:p>
          <a:endParaRPr lang="en-US"/>
        </a:p>
      </dgm:t>
    </dgm:pt>
    <dgm:pt modelId="{4A170E69-4AE4-476F-81E9-C2F860F5D202}" type="sibTrans" cxnId="{56A6EDDD-9A94-4DE5-9A10-903958DA6D07}">
      <dgm:prSet/>
      <dgm:spPr/>
      <dgm:t>
        <a:bodyPr/>
        <a:lstStyle/>
        <a:p>
          <a:endParaRPr lang="en-US"/>
        </a:p>
      </dgm:t>
    </dgm:pt>
    <dgm:pt modelId="{5A013F09-426B-4D74-848F-343C1B91CF35}">
      <dgm:prSet phldrT="[Text]"/>
      <dgm:spPr/>
      <dgm:t>
        <a:bodyPr/>
        <a:lstStyle/>
        <a:p>
          <a:endParaRPr lang="en-US" dirty="0"/>
        </a:p>
      </dgm:t>
    </dgm:pt>
    <dgm:pt modelId="{B0EE3CC1-DDCC-49E4-A74E-66FC9BFBA1D0}" type="parTrans" cxnId="{AE70DFB4-F355-41AD-B63E-4A6DBBF3227B}">
      <dgm:prSet/>
      <dgm:spPr/>
      <dgm:t>
        <a:bodyPr/>
        <a:lstStyle/>
        <a:p>
          <a:endParaRPr lang="en-US"/>
        </a:p>
      </dgm:t>
    </dgm:pt>
    <dgm:pt modelId="{43BB35B1-0A82-4875-98B5-095B2349DEF8}" type="sibTrans" cxnId="{AE70DFB4-F355-41AD-B63E-4A6DBBF3227B}">
      <dgm:prSet/>
      <dgm:spPr/>
      <dgm:t>
        <a:bodyPr/>
        <a:lstStyle/>
        <a:p>
          <a:endParaRPr lang="en-US"/>
        </a:p>
      </dgm:t>
    </dgm:pt>
    <dgm:pt modelId="{DC974F4A-7373-4B5D-B52F-7FB79234AC84}">
      <dgm:prSet phldrT="[Text]"/>
      <dgm:spPr/>
      <dgm:t>
        <a:bodyPr/>
        <a:lstStyle/>
        <a:p>
          <a:endParaRPr lang="en-US" dirty="0"/>
        </a:p>
      </dgm:t>
    </dgm:pt>
    <dgm:pt modelId="{DA043147-66C7-407E-B42C-A3AB73324637}" type="parTrans" cxnId="{23709970-A0A6-4E8D-84C3-9E4BC67E89DB}">
      <dgm:prSet/>
      <dgm:spPr/>
      <dgm:t>
        <a:bodyPr/>
        <a:lstStyle/>
        <a:p>
          <a:endParaRPr lang="en-US"/>
        </a:p>
      </dgm:t>
    </dgm:pt>
    <dgm:pt modelId="{5BB5F029-C9C4-40EB-92F1-C15FD00D6B4C}" type="sibTrans" cxnId="{23709970-A0A6-4E8D-84C3-9E4BC67E89DB}">
      <dgm:prSet/>
      <dgm:spPr/>
      <dgm:t>
        <a:bodyPr/>
        <a:lstStyle/>
        <a:p>
          <a:endParaRPr lang="en-US"/>
        </a:p>
      </dgm:t>
    </dgm:pt>
    <dgm:pt modelId="{E6CA6B8F-A629-413F-9D01-D13DF6D331F5}">
      <dgm:prSet phldrT="[Text]"/>
      <dgm:spPr/>
      <dgm:t>
        <a:bodyPr/>
        <a:lstStyle/>
        <a:p>
          <a:endParaRPr lang="en-US" dirty="0"/>
        </a:p>
      </dgm:t>
    </dgm:pt>
    <dgm:pt modelId="{04BFC0DA-5843-4234-B753-4A0D8465B423}" type="parTrans" cxnId="{A68A3ED3-0607-4649-9760-BA611CE496E1}">
      <dgm:prSet/>
      <dgm:spPr/>
      <dgm:t>
        <a:bodyPr/>
        <a:lstStyle/>
        <a:p>
          <a:endParaRPr lang="en-US"/>
        </a:p>
      </dgm:t>
    </dgm:pt>
    <dgm:pt modelId="{4F122EFD-AE6D-4A89-9F60-1F27F610E9DA}" type="sibTrans" cxnId="{A68A3ED3-0607-4649-9760-BA611CE496E1}">
      <dgm:prSet/>
      <dgm:spPr/>
      <dgm:t>
        <a:bodyPr/>
        <a:lstStyle/>
        <a:p>
          <a:endParaRPr lang="en-US"/>
        </a:p>
      </dgm:t>
    </dgm:pt>
    <dgm:pt modelId="{E0485E5E-723F-44D6-92D4-A3834F1FA617}">
      <dgm:prSet phldrT="[Text]"/>
      <dgm:spPr/>
      <dgm:t>
        <a:bodyPr/>
        <a:lstStyle/>
        <a:p>
          <a:r>
            <a:rPr lang="en-US" dirty="0" smtClean="0"/>
            <a:t> Train using specific acquisition configuration</a:t>
          </a:r>
          <a:endParaRPr lang="en-US" dirty="0"/>
        </a:p>
      </dgm:t>
    </dgm:pt>
    <dgm:pt modelId="{74E403D2-B4B7-423B-815B-06F1E409C6EE}" type="parTrans" cxnId="{0D9E7510-6283-49FE-94F0-BE3148BB02FE}">
      <dgm:prSet/>
      <dgm:spPr/>
      <dgm:t>
        <a:bodyPr/>
        <a:lstStyle/>
        <a:p>
          <a:endParaRPr lang="en-US"/>
        </a:p>
      </dgm:t>
    </dgm:pt>
    <dgm:pt modelId="{B042BD4E-5611-4C1C-9FC5-FA614E43518E}" type="sibTrans" cxnId="{0D9E7510-6283-49FE-94F0-BE3148BB02FE}">
      <dgm:prSet/>
      <dgm:spPr/>
      <dgm:t>
        <a:bodyPr/>
        <a:lstStyle/>
        <a:p>
          <a:endParaRPr lang="en-US"/>
        </a:p>
      </dgm:t>
    </dgm:pt>
    <dgm:pt modelId="{2FFD75CB-7BD0-4FC3-8C8D-CE4CDCD12992}">
      <dgm:prSet phldrT="[Text]"/>
      <dgm:spPr/>
      <dgm:t>
        <a:bodyPr/>
        <a:lstStyle/>
        <a:p>
          <a:endParaRPr lang="en-US" dirty="0"/>
        </a:p>
      </dgm:t>
    </dgm:pt>
    <dgm:pt modelId="{9DBA8CC3-F10B-4D28-94CF-0EE367399C1A}" type="parTrans" cxnId="{C4286135-47AB-42E1-8CB0-149B72111DFB}">
      <dgm:prSet/>
      <dgm:spPr/>
      <dgm:t>
        <a:bodyPr/>
        <a:lstStyle/>
        <a:p>
          <a:endParaRPr lang="en-US"/>
        </a:p>
      </dgm:t>
    </dgm:pt>
    <dgm:pt modelId="{016870ED-2F33-41EE-A3B7-450D815AEF40}" type="sibTrans" cxnId="{C4286135-47AB-42E1-8CB0-149B72111DFB}">
      <dgm:prSet/>
      <dgm:spPr/>
      <dgm:t>
        <a:bodyPr/>
        <a:lstStyle/>
        <a:p>
          <a:endParaRPr lang="en-US"/>
        </a:p>
      </dgm:t>
    </dgm:pt>
    <dgm:pt modelId="{8873BFF7-8D4D-471E-ABA1-38108CC750D1}">
      <dgm:prSet phldrT="[Text]"/>
      <dgm:spPr/>
      <dgm:t>
        <a:bodyPr/>
        <a:lstStyle/>
        <a:p>
          <a:r>
            <a:rPr lang="en-US" dirty="0" smtClean="0"/>
            <a:t> Confirm out facing document changes</a:t>
          </a:r>
          <a:endParaRPr lang="en-US" dirty="0"/>
        </a:p>
      </dgm:t>
    </dgm:pt>
    <dgm:pt modelId="{CE49951E-0F3B-404E-A9B9-FAB4DCD47B73}" type="parTrans" cxnId="{0AAA268D-7173-4A72-A8E0-0138F0AE51F6}">
      <dgm:prSet/>
      <dgm:spPr/>
      <dgm:t>
        <a:bodyPr/>
        <a:lstStyle/>
        <a:p>
          <a:endParaRPr lang="en-US"/>
        </a:p>
      </dgm:t>
    </dgm:pt>
    <dgm:pt modelId="{B9A1DFBE-8EE1-4925-A68F-5179CB88BA09}" type="sibTrans" cxnId="{0AAA268D-7173-4A72-A8E0-0138F0AE51F6}">
      <dgm:prSet/>
      <dgm:spPr/>
      <dgm:t>
        <a:bodyPr/>
        <a:lstStyle/>
        <a:p>
          <a:endParaRPr lang="en-US"/>
        </a:p>
      </dgm:t>
    </dgm:pt>
    <dgm:pt modelId="{173266BD-F33D-4C67-BA09-8F81494436AD}">
      <dgm:prSet phldrT="[Text]"/>
      <dgm:spPr/>
      <dgm:t>
        <a:bodyPr/>
        <a:lstStyle/>
        <a:p>
          <a:endParaRPr lang="en-US" dirty="0"/>
        </a:p>
      </dgm:t>
    </dgm:pt>
    <dgm:pt modelId="{D801C2E3-B5CA-469E-8828-4B26F6A03941}" type="parTrans" cxnId="{F5ADF5CF-BF1F-4A62-A166-5218997C7E5B}">
      <dgm:prSet/>
      <dgm:spPr/>
      <dgm:t>
        <a:bodyPr/>
        <a:lstStyle/>
        <a:p>
          <a:endParaRPr lang="en-US"/>
        </a:p>
      </dgm:t>
    </dgm:pt>
    <dgm:pt modelId="{70E1D436-2802-4AAC-999F-BC9DACC39C5C}" type="sibTrans" cxnId="{F5ADF5CF-BF1F-4A62-A166-5218997C7E5B}">
      <dgm:prSet/>
      <dgm:spPr/>
      <dgm:t>
        <a:bodyPr/>
        <a:lstStyle/>
        <a:p>
          <a:endParaRPr lang="en-US"/>
        </a:p>
      </dgm:t>
    </dgm:pt>
    <dgm:pt modelId="{DB302C94-56FA-429A-8FAB-231F90623D4F}">
      <dgm:prSet phldrT="[Text]"/>
      <dgm:spPr/>
      <dgm:t>
        <a:bodyPr/>
        <a:lstStyle/>
        <a:p>
          <a:r>
            <a:rPr lang="en-US" dirty="0" smtClean="0"/>
            <a:t> RICE required</a:t>
          </a:r>
          <a:endParaRPr lang="en-US" dirty="0"/>
        </a:p>
      </dgm:t>
    </dgm:pt>
    <dgm:pt modelId="{42929E8B-39A0-4C2F-9EA2-8B7C19750D13}" type="parTrans" cxnId="{D09109A2-901F-440A-8E36-FF6A5BE913DA}">
      <dgm:prSet/>
      <dgm:spPr/>
      <dgm:t>
        <a:bodyPr/>
        <a:lstStyle/>
        <a:p>
          <a:endParaRPr lang="en-US"/>
        </a:p>
      </dgm:t>
    </dgm:pt>
    <dgm:pt modelId="{8D22863A-B815-4AA2-978B-2933CEB5AB9E}" type="sibTrans" cxnId="{D09109A2-901F-440A-8E36-FF6A5BE913DA}">
      <dgm:prSet/>
      <dgm:spPr/>
      <dgm:t>
        <a:bodyPr/>
        <a:lstStyle/>
        <a:p>
          <a:endParaRPr lang="en-US"/>
        </a:p>
      </dgm:t>
    </dgm:pt>
    <dgm:pt modelId="{B9EF5B99-CE11-4A5E-97FD-E490EB881B21}">
      <dgm:prSet phldrT="[Text]"/>
      <dgm:spPr/>
      <dgm:t>
        <a:bodyPr/>
        <a:lstStyle/>
        <a:p>
          <a:endParaRPr lang="en-US" dirty="0"/>
        </a:p>
      </dgm:t>
    </dgm:pt>
    <dgm:pt modelId="{73960695-5306-4E90-B600-1016F06D7DCB}" type="parTrans" cxnId="{CE052747-646D-4FB9-8A28-B7EDCF0E036B}">
      <dgm:prSet/>
      <dgm:spPr/>
      <dgm:t>
        <a:bodyPr/>
        <a:lstStyle/>
        <a:p>
          <a:endParaRPr lang="en-US"/>
        </a:p>
      </dgm:t>
    </dgm:pt>
    <dgm:pt modelId="{DE9D188E-FF59-46B4-9DD6-CB9A8870A252}" type="sibTrans" cxnId="{CE052747-646D-4FB9-8A28-B7EDCF0E036B}">
      <dgm:prSet/>
      <dgm:spPr/>
      <dgm:t>
        <a:bodyPr/>
        <a:lstStyle/>
        <a:p>
          <a:endParaRPr lang="en-US"/>
        </a:p>
      </dgm:t>
    </dgm:pt>
    <dgm:pt modelId="{BCBA582E-8B87-4C96-BD95-4EE8BBB58C60}">
      <dgm:prSet phldrT="[Text]"/>
      <dgm:spPr/>
      <dgm:t>
        <a:bodyPr/>
        <a:lstStyle/>
        <a:p>
          <a:r>
            <a:rPr lang="en-US" dirty="0" smtClean="0"/>
            <a:t> Review customizations / localizations</a:t>
          </a:r>
          <a:endParaRPr lang="en-US" dirty="0"/>
        </a:p>
      </dgm:t>
    </dgm:pt>
    <dgm:pt modelId="{0F88F1D2-C76A-4198-B163-359E5BDE5D9F}" type="parTrans" cxnId="{0395270A-6881-4C9E-9640-FA889456E633}">
      <dgm:prSet/>
      <dgm:spPr/>
      <dgm:t>
        <a:bodyPr/>
        <a:lstStyle/>
        <a:p>
          <a:endParaRPr lang="en-US"/>
        </a:p>
      </dgm:t>
    </dgm:pt>
    <dgm:pt modelId="{682CE880-823C-4E5D-A631-4BC500DCF537}" type="sibTrans" cxnId="{0395270A-6881-4C9E-9640-FA889456E633}">
      <dgm:prSet/>
      <dgm:spPr/>
      <dgm:t>
        <a:bodyPr/>
        <a:lstStyle/>
        <a:p>
          <a:endParaRPr lang="en-US"/>
        </a:p>
      </dgm:t>
    </dgm:pt>
    <dgm:pt modelId="{762449AD-02E1-4CF7-8805-B385F23C0251}">
      <dgm:prSet phldrT="[Text]"/>
      <dgm:spPr/>
      <dgm:t>
        <a:bodyPr/>
        <a:lstStyle/>
        <a:p>
          <a:endParaRPr lang="en-US" dirty="0"/>
        </a:p>
      </dgm:t>
    </dgm:pt>
    <dgm:pt modelId="{F6E925B6-719E-4DD7-8C43-FD34F3EDA15E}" type="parTrans" cxnId="{2D4956CC-2B57-43B4-914C-81DA39F1DF52}">
      <dgm:prSet/>
      <dgm:spPr/>
      <dgm:t>
        <a:bodyPr/>
        <a:lstStyle/>
        <a:p>
          <a:endParaRPr lang="en-US"/>
        </a:p>
      </dgm:t>
    </dgm:pt>
    <dgm:pt modelId="{500E103C-360D-460F-A6FF-0365312D0BB3}" type="sibTrans" cxnId="{2D4956CC-2B57-43B4-914C-81DA39F1DF52}">
      <dgm:prSet/>
      <dgm:spPr/>
      <dgm:t>
        <a:bodyPr/>
        <a:lstStyle/>
        <a:p>
          <a:endParaRPr lang="en-US"/>
        </a:p>
      </dgm:t>
    </dgm:pt>
    <dgm:pt modelId="{36F59F20-8CFD-4C24-8F9A-177EAF721542}">
      <dgm:prSet/>
      <dgm:spPr/>
      <dgm:t>
        <a:bodyPr/>
        <a:lstStyle/>
        <a:p>
          <a:endParaRPr lang="en-US" dirty="0"/>
        </a:p>
      </dgm:t>
    </dgm:pt>
    <dgm:pt modelId="{5522C72C-CE2A-49D0-8B9A-1718A1CDE81F}" type="parTrans" cxnId="{354A2F3C-C71E-4CB6-96D9-CED711361731}">
      <dgm:prSet/>
      <dgm:spPr/>
      <dgm:t>
        <a:bodyPr/>
        <a:lstStyle/>
        <a:p>
          <a:endParaRPr lang="en-US"/>
        </a:p>
      </dgm:t>
    </dgm:pt>
    <dgm:pt modelId="{63CAED51-F5F3-4CAA-A3EA-0663E7B82671}" type="sibTrans" cxnId="{354A2F3C-C71E-4CB6-96D9-CED711361731}">
      <dgm:prSet/>
      <dgm:spPr/>
      <dgm:t>
        <a:bodyPr/>
        <a:lstStyle/>
        <a:p>
          <a:endParaRPr lang="en-US"/>
        </a:p>
      </dgm:t>
    </dgm:pt>
    <dgm:pt modelId="{36A1FC61-ED05-42B0-8C60-F79FDFC4743B}">
      <dgm:prSet/>
      <dgm:spPr/>
      <dgm:t>
        <a:bodyPr/>
        <a:lstStyle/>
        <a:p>
          <a:endParaRPr lang="en-US" dirty="0"/>
        </a:p>
      </dgm:t>
    </dgm:pt>
    <dgm:pt modelId="{1C75E7D9-077B-4A73-8D84-379F6EE5D25F}" type="parTrans" cxnId="{EBEEB5A6-E8AD-4152-AD0B-10A535EDEFE3}">
      <dgm:prSet/>
      <dgm:spPr/>
      <dgm:t>
        <a:bodyPr/>
        <a:lstStyle/>
        <a:p>
          <a:endParaRPr lang="en-US"/>
        </a:p>
      </dgm:t>
    </dgm:pt>
    <dgm:pt modelId="{2181B22F-5FA4-45C8-9507-DADE6E68BE21}" type="sibTrans" cxnId="{EBEEB5A6-E8AD-4152-AD0B-10A535EDEFE3}">
      <dgm:prSet/>
      <dgm:spPr/>
      <dgm:t>
        <a:bodyPr/>
        <a:lstStyle/>
        <a:p>
          <a:endParaRPr lang="en-US"/>
        </a:p>
      </dgm:t>
    </dgm:pt>
    <dgm:pt modelId="{1B4EF81D-3BCD-4846-B738-CAC4B45EBE32}">
      <dgm:prSet/>
      <dgm:spPr/>
      <dgm:t>
        <a:bodyPr/>
        <a:lstStyle/>
        <a:p>
          <a:endParaRPr lang="en-US" dirty="0"/>
        </a:p>
      </dgm:t>
    </dgm:pt>
    <dgm:pt modelId="{3E411D1F-31E7-455D-9D7B-2D2F95CD52C1}" type="parTrans" cxnId="{24FD1103-239B-49E5-8474-3D5B2A8F8305}">
      <dgm:prSet/>
      <dgm:spPr/>
      <dgm:t>
        <a:bodyPr/>
        <a:lstStyle/>
        <a:p>
          <a:endParaRPr lang="en-US"/>
        </a:p>
      </dgm:t>
    </dgm:pt>
    <dgm:pt modelId="{C789D870-AE25-463F-A462-1604E4611A66}" type="sibTrans" cxnId="{24FD1103-239B-49E5-8474-3D5B2A8F8305}">
      <dgm:prSet/>
      <dgm:spPr/>
      <dgm:t>
        <a:bodyPr/>
        <a:lstStyle/>
        <a:p>
          <a:endParaRPr lang="en-US"/>
        </a:p>
      </dgm:t>
    </dgm:pt>
    <dgm:pt modelId="{E2D0BD1E-0C8A-43AA-833E-828A8107BEC3}">
      <dgm:prSet phldrT="[Text]"/>
      <dgm:spPr/>
      <dgm:t>
        <a:bodyPr/>
        <a:lstStyle/>
        <a:p>
          <a:r>
            <a:rPr lang="en-US" dirty="0" smtClean="0"/>
            <a:t> Segregation of Duties review</a:t>
          </a:r>
          <a:endParaRPr lang="en-US" dirty="0"/>
        </a:p>
      </dgm:t>
    </dgm:pt>
    <dgm:pt modelId="{58F5C64A-9197-4EB3-A3E3-B7AA8F7C1988}" type="parTrans" cxnId="{C1F43493-C90E-41E5-AC54-9F658EF0D26B}">
      <dgm:prSet/>
      <dgm:spPr/>
      <dgm:t>
        <a:bodyPr/>
        <a:lstStyle/>
        <a:p>
          <a:endParaRPr lang="en-US"/>
        </a:p>
      </dgm:t>
    </dgm:pt>
    <dgm:pt modelId="{ED2C7DB3-F181-49C1-A8C7-3D6A1723B7DC}" type="sibTrans" cxnId="{C1F43493-C90E-41E5-AC54-9F658EF0D26B}">
      <dgm:prSet/>
      <dgm:spPr/>
      <dgm:t>
        <a:bodyPr/>
        <a:lstStyle/>
        <a:p>
          <a:endParaRPr lang="en-US"/>
        </a:p>
      </dgm:t>
    </dgm:pt>
    <dgm:pt modelId="{F6864FCC-6AD8-4D5D-8932-DA9A42BC7A9B}">
      <dgm:prSet phldrT="[Text]"/>
      <dgm:spPr/>
      <dgm:t>
        <a:bodyPr/>
        <a:lstStyle/>
        <a:p>
          <a:endParaRPr lang="en-US" dirty="0"/>
        </a:p>
      </dgm:t>
    </dgm:pt>
    <dgm:pt modelId="{BC2BBA9F-18A3-456B-A8F1-E6ADCDFE2724}" type="parTrans" cxnId="{5FDDDC23-AE76-4AA5-B355-0D16B38CDE43}">
      <dgm:prSet/>
      <dgm:spPr/>
      <dgm:t>
        <a:bodyPr/>
        <a:lstStyle/>
        <a:p>
          <a:endParaRPr lang="en-US"/>
        </a:p>
      </dgm:t>
    </dgm:pt>
    <dgm:pt modelId="{DE64F37F-6B56-4450-A9D6-CA1F62CAE1A9}" type="sibTrans" cxnId="{5FDDDC23-AE76-4AA5-B355-0D16B38CDE43}">
      <dgm:prSet/>
      <dgm:spPr/>
      <dgm:t>
        <a:bodyPr/>
        <a:lstStyle/>
        <a:p>
          <a:endParaRPr lang="en-US"/>
        </a:p>
      </dgm:t>
    </dgm:pt>
    <dgm:pt modelId="{675E6D6A-EF94-4F63-8A63-A97D28ABEC5B}">
      <dgm:prSet/>
      <dgm:spPr/>
      <dgm:t>
        <a:bodyPr/>
        <a:lstStyle/>
        <a:p>
          <a:endParaRPr lang="en-US" dirty="0"/>
        </a:p>
      </dgm:t>
    </dgm:pt>
    <dgm:pt modelId="{5F38DDFA-A462-4C24-86C9-0E24445B32C8}" type="parTrans" cxnId="{446CA01B-8E52-4D84-B8A8-B1CD610D3048}">
      <dgm:prSet/>
      <dgm:spPr/>
      <dgm:t>
        <a:bodyPr/>
        <a:lstStyle/>
        <a:p>
          <a:endParaRPr lang="en-US"/>
        </a:p>
      </dgm:t>
    </dgm:pt>
    <dgm:pt modelId="{73888873-FB3B-4842-9B1F-9FC0E3AD8A50}" type="sibTrans" cxnId="{446CA01B-8E52-4D84-B8A8-B1CD610D3048}">
      <dgm:prSet/>
      <dgm:spPr/>
      <dgm:t>
        <a:bodyPr/>
        <a:lstStyle/>
        <a:p>
          <a:endParaRPr lang="en-US"/>
        </a:p>
      </dgm:t>
    </dgm:pt>
    <dgm:pt modelId="{36CBA7B2-EC12-440A-B7CC-7814158EFC6F}">
      <dgm:prSet/>
      <dgm:spPr/>
      <dgm:t>
        <a:bodyPr/>
        <a:lstStyle/>
        <a:p>
          <a:r>
            <a:rPr lang="en-US" dirty="0" smtClean="0"/>
            <a:t>Reconciliation with Legacy / New </a:t>
          </a:r>
          <a:r>
            <a:rPr lang="en-US" dirty="0" smtClean="0"/>
            <a:t>system and archive decommission</a:t>
          </a:r>
          <a:endParaRPr lang="en-US" dirty="0"/>
        </a:p>
      </dgm:t>
    </dgm:pt>
    <dgm:pt modelId="{F2E0F7A2-90A6-45B5-B898-37E9D9378670}" type="parTrans" cxnId="{CF127A35-18C9-41C4-A76D-1113C89F546D}">
      <dgm:prSet/>
      <dgm:spPr/>
      <dgm:t>
        <a:bodyPr/>
        <a:lstStyle/>
        <a:p>
          <a:endParaRPr lang="en-US"/>
        </a:p>
      </dgm:t>
    </dgm:pt>
    <dgm:pt modelId="{2436B834-0EE3-4C78-8B94-2A3F319B8207}" type="sibTrans" cxnId="{CF127A35-18C9-41C4-A76D-1113C89F546D}">
      <dgm:prSet/>
      <dgm:spPr/>
      <dgm:t>
        <a:bodyPr/>
        <a:lstStyle/>
        <a:p>
          <a:endParaRPr lang="en-US"/>
        </a:p>
      </dgm:t>
    </dgm:pt>
    <dgm:pt modelId="{F192DA91-C395-43FA-A61D-6AB84308E73B}">
      <dgm:prSet/>
      <dgm:spPr/>
      <dgm:t>
        <a:bodyPr/>
        <a:lstStyle/>
        <a:p>
          <a:endParaRPr lang="en-US" dirty="0"/>
        </a:p>
      </dgm:t>
    </dgm:pt>
    <dgm:pt modelId="{BDE6C7DB-C94E-4C22-92C2-9A6D8A09CE91}" type="parTrans" cxnId="{DD6DA43D-C0A3-4BE3-8159-2B89799D5F3F}">
      <dgm:prSet/>
      <dgm:spPr/>
      <dgm:t>
        <a:bodyPr/>
        <a:lstStyle/>
        <a:p>
          <a:endParaRPr lang="en-US"/>
        </a:p>
      </dgm:t>
    </dgm:pt>
    <dgm:pt modelId="{62EEE522-D447-49C1-A37D-7AED29D95340}" type="sibTrans" cxnId="{DD6DA43D-C0A3-4BE3-8159-2B89799D5F3F}">
      <dgm:prSet/>
      <dgm:spPr/>
      <dgm:t>
        <a:bodyPr/>
        <a:lstStyle/>
        <a:p>
          <a:endParaRPr lang="en-US"/>
        </a:p>
      </dgm:t>
    </dgm:pt>
    <dgm:pt modelId="{87FD193F-CBB4-4A39-8324-BD41BE1A9986}" type="pres">
      <dgm:prSet presAssocID="{1AC611AF-D8E1-4D87-A42B-65529E2D3B7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A941EB-FBFF-4C7C-9A02-8F320C0B152F}" type="pres">
      <dgm:prSet presAssocID="{3B7B30F4-3F9E-48EF-ACF8-CF73E0285485}" presName="composite" presStyleCnt="0"/>
      <dgm:spPr/>
    </dgm:pt>
    <dgm:pt modelId="{162C1B4B-7884-4511-8E21-F5831C1CC30E}" type="pres">
      <dgm:prSet presAssocID="{3B7B30F4-3F9E-48EF-ACF8-CF73E0285485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6C553F-4E91-4427-92BE-109AA9970A97}" type="pres">
      <dgm:prSet presAssocID="{3B7B30F4-3F9E-48EF-ACF8-CF73E0285485}" presName="parSh" presStyleLbl="node1" presStyleIdx="0" presStyleCnt="5"/>
      <dgm:spPr/>
      <dgm:t>
        <a:bodyPr/>
        <a:lstStyle/>
        <a:p>
          <a:endParaRPr lang="en-US"/>
        </a:p>
      </dgm:t>
    </dgm:pt>
    <dgm:pt modelId="{178B7290-A221-4BBB-A8AD-A6D27C76E092}" type="pres">
      <dgm:prSet presAssocID="{3B7B30F4-3F9E-48EF-ACF8-CF73E0285485}" presName="desTx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AAC1DB-4BAC-40FF-9589-C95420A211C8}" type="pres">
      <dgm:prSet presAssocID="{A9CCCDDF-ED2E-4A31-ACA6-48C78666B749}" presName="sibTrans" presStyleLbl="sibTrans2D1" presStyleIdx="0" presStyleCnt="4"/>
      <dgm:spPr/>
      <dgm:t>
        <a:bodyPr/>
        <a:lstStyle/>
        <a:p>
          <a:endParaRPr lang="en-US"/>
        </a:p>
      </dgm:t>
    </dgm:pt>
    <dgm:pt modelId="{FF40DBC6-8CD2-4AB7-BCE7-17B808CD08C7}" type="pres">
      <dgm:prSet presAssocID="{A9CCCDDF-ED2E-4A31-ACA6-48C78666B749}" presName="connTx" presStyleLbl="sibTrans2D1" presStyleIdx="0" presStyleCnt="4"/>
      <dgm:spPr/>
      <dgm:t>
        <a:bodyPr/>
        <a:lstStyle/>
        <a:p>
          <a:endParaRPr lang="en-US"/>
        </a:p>
      </dgm:t>
    </dgm:pt>
    <dgm:pt modelId="{EA3544CD-5532-4D19-9582-50537EA59F41}" type="pres">
      <dgm:prSet presAssocID="{72B604BC-D503-4C9E-B724-39F0BD484FD2}" presName="composite" presStyleCnt="0"/>
      <dgm:spPr/>
    </dgm:pt>
    <dgm:pt modelId="{B7FBCF88-643D-4307-85BA-BD1246B92F6B}" type="pres">
      <dgm:prSet presAssocID="{72B604BC-D503-4C9E-B724-39F0BD484FD2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100545-B058-4DF5-9E43-C89B262B4840}" type="pres">
      <dgm:prSet presAssocID="{72B604BC-D503-4C9E-B724-39F0BD484FD2}" presName="parSh" presStyleLbl="node1" presStyleIdx="1" presStyleCnt="5"/>
      <dgm:spPr/>
      <dgm:t>
        <a:bodyPr/>
        <a:lstStyle/>
        <a:p>
          <a:endParaRPr lang="en-US"/>
        </a:p>
      </dgm:t>
    </dgm:pt>
    <dgm:pt modelId="{F3139643-3F2D-45D3-B227-18684AADAD0A}" type="pres">
      <dgm:prSet presAssocID="{72B604BC-D503-4C9E-B724-39F0BD484FD2}" presName="desTx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37D991-FDC7-47B1-9AD0-DAE146837EB1}" type="pres">
      <dgm:prSet presAssocID="{3B5EECC1-CA45-48C4-8C58-899D4C202BF8}" presName="sibTrans" presStyleLbl="sibTrans2D1" presStyleIdx="1" presStyleCnt="4"/>
      <dgm:spPr/>
      <dgm:t>
        <a:bodyPr/>
        <a:lstStyle/>
        <a:p>
          <a:endParaRPr lang="en-US"/>
        </a:p>
      </dgm:t>
    </dgm:pt>
    <dgm:pt modelId="{43C28DD3-A880-4EC3-85CD-6EAE2E083A38}" type="pres">
      <dgm:prSet presAssocID="{3B5EECC1-CA45-48C4-8C58-899D4C202BF8}" presName="connTx" presStyleLbl="sibTrans2D1" presStyleIdx="1" presStyleCnt="4"/>
      <dgm:spPr/>
      <dgm:t>
        <a:bodyPr/>
        <a:lstStyle/>
        <a:p>
          <a:endParaRPr lang="en-US"/>
        </a:p>
      </dgm:t>
    </dgm:pt>
    <dgm:pt modelId="{880CEE1A-39B0-4AEF-9443-F1AB649FA159}" type="pres">
      <dgm:prSet presAssocID="{C6B97588-0FF5-41A1-AA40-5515E8E7BDA3}" presName="composite" presStyleCnt="0"/>
      <dgm:spPr/>
    </dgm:pt>
    <dgm:pt modelId="{CBD02033-4144-40C5-B524-32E39AE35B62}" type="pres">
      <dgm:prSet presAssocID="{C6B97588-0FF5-41A1-AA40-5515E8E7BDA3}" presName="par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FE216B-6632-40E7-8C33-E7D6E689F839}" type="pres">
      <dgm:prSet presAssocID="{C6B97588-0FF5-41A1-AA40-5515E8E7BDA3}" presName="parSh" presStyleLbl="node1" presStyleIdx="2" presStyleCnt="5"/>
      <dgm:spPr/>
      <dgm:t>
        <a:bodyPr/>
        <a:lstStyle/>
        <a:p>
          <a:endParaRPr lang="en-US"/>
        </a:p>
      </dgm:t>
    </dgm:pt>
    <dgm:pt modelId="{BD1BD563-6EAF-468D-A79D-F36E53965341}" type="pres">
      <dgm:prSet presAssocID="{C6B97588-0FF5-41A1-AA40-5515E8E7BDA3}" presName="desTx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24B903-6A79-4F85-BF27-14124706A9B0}" type="pres">
      <dgm:prSet presAssocID="{BA7BC729-3446-4E73-973C-14024286830C}" presName="sibTrans" presStyleLbl="sibTrans2D1" presStyleIdx="2" presStyleCnt="4"/>
      <dgm:spPr/>
      <dgm:t>
        <a:bodyPr/>
        <a:lstStyle/>
        <a:p>
          <a:endParaRPr lang="en-US"/>
        </a:p>
      </dgm:t>
    </dgm:pt>
    <dgm:pt modelId="{4FE1E0B4-CF53-4AB9-B7AE-57A3B5A1E7B5}" type="pres">
      <dgm:prSet presAssocID="{BA7BC729-3446-4E73-973C-14024286830C}" presName="connTx" presStyleLbl="sibTrans2D1" presStyleIdx="2" presStyleCnt="4"/>
      <dgm:spPr/>
      <dgm:t>
        <a:bodyPr/>
        <a:lstStyle/>
        <a:p>
          <a:endParaRPr lang="en-US"/>
        </a:p>
      </dgm:t>
    </dgm:pt>
    <dgm:pt modelId="{9AC8B72C-9F26-46A1-AAC7-D465B3330C60}" type="pres">
      <dgm:prSet presAssocID="{5BF09879-E8B1-4679-A2AE-38D502C3B646}" presName="composite" presStyleCnt="0"/>
      <dgm:spPr/>
    </dgm:pt>
    <dgm:pt modelId="{8A3B4BF0-CEB1-423D-80E7-9124DEDDC515}" type="pres">
      <dgm:prSet presAssocID="{5BF09879-E8B1-4679-A2AE-38D502C3B646}" presName="par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F8D5FD-EF7F-4D69-B7EE-35A9051BF48C}" type="pres">
      <dgm:prSet presAssocID="{5BF09879-E8B1-4679-A2AE-38D502C3B646}" presName="parSh" presStyleLbl="node1" presStyleIdx="3" presStyleCnt="5"/>
      <dgm:spPr/>
      <dgm:t>
        <a:bodyPr/>
        <a:lstStyle/>
        <a:p>
          <a:endParaRPr lang="en-US"/>
        </a:p>
      </dgm:t>
    </dgm:pt>
    <dgm:pt modelId="{551AA595-39EC-428E-B9BC-BA21D3618E4C}" type="pres">
      <dgm:prSet presAssocID="{5BF09879-E8B1-4679-A2AE-38D502C3B646}" presName="desTx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C8A293-C0DE-4F38-BC03-681AEA77A328}" type="pres">
      <dgm:prSet presAssocID="{3834CBD4-DA27-439A-A9FE-9EF88CB90F07}" presName="sibTrans" presStyleLbl="sibTrans2D1" presStyleIdx="3" presStyleCnt="4"/>
      <dgm:spPr/>
      <dgm:t>
        <a:bodyPr/>
        <a:lstStyle/>
        <a:p>
          <a:endParaRPr lang="en-US"/>
        </a:p>
      </dgm:t>
    </dgm:pt>
    <dgm:pt modelId="{1EC89964-871B-4371-BC51-BF18674A590A}" type="pres">
      <dgm:prSet presAssocID="{3834CBD4-DA27-439A-A9FE-9EF88CB90F07}" presName="connTx" presStyleLbl="sibTrans2D1" presStyleIdx="3" presStyleCnt="4"/>
      <dgm:spPr/>
      <dgm:t>
        <a:bodyPr/>
        <a:lstStyle/>
        <a:p>
          <a:endParaRPr lang="en-US"/>
        </a:p>
      </dgm:t>
    </dgm:pt>
    <dgm:pt modelId="{6A4F4D65-6E54-4F58-90D0-B525831BF81A}" type="pres">
      <dgm:prSet presAssocID="{13CE4702-1D88-467E-A5E2-46D4432E3A78}" presName="composite" presStyleCnt="0"/>
      <dgm:spPr/>
    </dgm:pt>
    <dgm:pt modelId="{49012C38-CAEE-47EB-BD30-D7A875A63F61}" type="pres">
      <dgm:prSet presAssocID="{13CE4702-1D88-467E-A5E2-46D4432E3A78}" presName="par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BBF9D4-8FE4-4110-B824-D1EFC8E713CC}" type="pres">
      <dgm:prSet presAssocID="{13CE4702-1D88-467E-A5E2-46D4432E3A78}" presName="parSh" presStyleLbl="node1" presStyleIdx="4" presStyleCnt="5"/>
      <dgm:spPr/>
      <dgm:t>
        <a:bodyPr/>
        <a:lstStyle/>
        <a:p>
          <a:endParaRPr lang="en-US"/>
        </a:p>
      </dgm:t>
    </dgm:pt>
    <dgm:pt modelId="{34695F6D-5863-495E-B69C-539047A50378}" type="pres">
      <dgm:prSet presAssocID="{13CE4702-1D88-467E-A5E2-46D4432E3A78}" presName="desTx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A028B3E-F7D8-4052-9A46-BE95C4A25071}" srcId="{5BF09879-E8B1-4679-A2AE-38D502C3B646}" destId="{6ACB48DB-DA1A-4786-B813-169E64E8892F}" srcOrd="4" destOrd="0" parTransId="{77B3A5C4-8AC2-4737-9440-8C6C07516C88}" sibTransId="{2AC87376-C6D1-4D89-883F-028CE5733134}"/>
    <dgm:cxn modelId="{0ABDE080-CE2D-4EB9-86B5-5FCB2A482ECC}" type="presOf" srcId="{C6B97588-0FF5-41A1-AA40-5515E8E7BDA3}" destId="{CBD02033-4144-40C5-B524-32E39AE35B62}" srcOrd="0" destOrd="0" presId="urn:microsoft.com/office/officeart/2005/8/layout/process3"/>
    <dgm:cxn modelId="{0D63BF7C-4C94-44E1-B7E5-C6F44C016891}" type="presOf" srcId="{F6864FCC-6AD8-4D5D-8932-DA9A42BC7A9B}" destId="{F3139643-3F2D-45D3-B227-18684AADAD0A}" srcOrd="0" destOrd="7" presId="urn:microsoft.com/office/officeart/2005/8/layout/process3"/>
    <dgm:cxn modelId="{01F510C0-EA1C-4F86-B4FC-57F084CC1549}" srcId="{3B7B30F4-3F9E-48EF-ACF8-CF73E0285485}" destId="{82F71925-1DB7-4322-8CFC-33FE4706BC50}" srcOrd="0" destOrd="0" parTransId="{459C6F73-3AEA-4724-841E-77D14405746C}" sibTransId="{1CA85CBC-ECA1-4221-A8DB-FBF5FB8FFE11}"/>
    <dgm:cxn modelId="{556E2ED2-7058-4A99-9600-22A710C1DFA0}" type="presOf" srcId="{72B604BC-D503-4C9E-B724-39F0BD484FD2}" destId="{B7FBCF88-643D-4307-85BA-BD1246B92F6B}" srcOrd="0" destOrd="0" presId="urn:microsoft.com/office/officeart/2005/8/layout/process3"/>
    <dgm:cxn modelId="{03B155D9-CDBC-4083-AA36-2BDA3A35C5F2}" type="presOf" srcId="{3834CBD4-DA27-439A-A9FE-9EF88CB90F07}" destId="{1DC8A293-C0DE-4F38-BC03-681AEA77A328}" srcOrd="0" destOrd="0" presId="urn:microsoft.com/office/officeart/2005/8/layout/process3"/>
    <dgm:cxn modelId="{56A6EDDD-9A94-4DE5-9A10-903958DA6D07}" srcId="{3B7B30F4-3F9E-48EF-ACF8-CF73E0285485}" destId="{D7307796-E4CD-4B92-BFE0-8F64AF7FC438}" srcOrd="2" destOrd="0" parTransId="{3475FBAF-0898-47F4-8727-36AD8806E475}" sibTransId="{4A170E69-4AE4-476F-81E9-C2F860F5D202}"/>
    <dgm:cxn modelId="{EE886AF5-EF7C-4088-8DCD-62B71400AA8B}" type="presOf" srcId="{3B7B30F4-3F9E-48EF-ACF8-CF73E0285485}" destId="{162C1B4B-7884-4511-8E21-F5831C1CC30E}" srcOrd="0" destOrd="0" presId="urn:microsoft.com/office/officeart/2005/8/layout/process3"/>
    <dgm:cxn modelId="{9E76E267-F8A8-4CBA-8D62-EAC41BE0E8A2}" type="presOf" srcId="{A9CCCDDF-ED2E-4A31-ACA6-48C78666B749}" destId="{D2AAC1DB-4BAC-40FF-9589-C95420A211C8}" srcOrd="0" destOrd="0" presId="urn:microsoft.com/office/officeart/2005/8/layout/process3"/>
    <dgm:cxn modelId="{CE052747-646D-4FB9-8A28-B7EDCF0E036B}" srcId="{72B604BC-D503-4C9E-B724-39F0BD484FD2}" destId="{B9EF5B99-CE11-4A5E-97FD-E490EB881B21}" srcOrd="5" destOrd="0" parTransId="{73960695-5306-4E90-B600-1016F06D7DCB}" sibTransId="{DE9D188E-FF59-46B4-9DD6-CB9A8870A252}"/>
    <dgm:cxn modelId="{AB361D44-2FDD-4FE7-987D-323491C7E42B}" type="presOf" srcId="{3B5EECC1-CA45-48C4-8C58-899D4C202BF8}" destId="{43C28DD3-A880-4EC3-85CD-6EAE2E083A38}" srcOrd="1" destOrd="0" presId="urn:microsoft.com/office/officeart/2005/8/layout/process3"/>
    <dgm:cxn modelId="{B0AE73AD-F321-4834-86C4-B93EEFC67703}" type="presOf" srcId="{762449AD-02E1-4CF7-8805-B385F23C0251}" destId="{BD1BD563-6EAF-468D-A79D-F36E53965341}" srcOrd="0" destOrd="5" presId="urn:microsoft.com/office/officeart/2005/8/layout/process3"/>
    <dgm:cxn modelId="{5AE2EB5D-9778-4D6C-A6AD-094CA7F47A80}" type="presOf" srcId="{4EF154B7-3728-4AEB-996B-3ADCE8ED5748}" destId="{551AA595-39EC-428E-B9BC-BA21D3618E4C}" srcOrd="0" destOrd="2" presId="urn:microsoft.com/office/officeart/2005/8/layout/process3"/>
    <dgm:cxn modelId="{A68A3ED3-0607-4649-9760-BA611CE496E1}" srcId="{C6B97588-0FF5-41A1-AA40-5515E8E7BDA3}" destId="{E6CA6B8F-A629-413F-9D01-D13DF6D331F5}" srcOrd="3" destOrd="0" parTransId="{04BFC0DA-5843-4234-B753-4A0D8465B423}" sibTransId="{4F122EFD-AE6D-4A89-9F60-1F27F610E9DA}"/>
    <dgm:cxn modelId="{DD6DA43D-C0A3-4BE3-8159-2B89799D5F3F}" srcId="{13CE4702-1D88-467E-A5E2-46D4432E3A78}" destId="{F192DA91-C395-43FA-A61D-6AB84308E73B}" srcOrd="3" destOrd="0" parTransId="{BDE6C7DB-C94E-4C22-92C2-9A6D8A09CE91}" sibTransId="{62EEE522-D447-49C1-A37D-7AED29D95340}"/>
    <dgm:cxn modelId="{116DE915-197D-424B-95E1-7EB1C23176A6}" type="presOf" srcId="{CF4C93AF-F02C-41A4-9C1F-B726D9262D64}" destId="{34695F6D-5863-495E-B69C-539047A50378}" srcOrd="0" destOrd="0" presId="urn:microsoft.com/office/officeart/2005/8/layout/process3"/>
    <dgm:cxn modelId="{0B2462C9-FB31-4A64-ADAE-9093F244FF72}" srcId="{1AC611AF-D8E1-4D87-A42B-65529E2D3B7F}" destId="{13CE4702-1D88-467E-A5E2-46D4432E3A78}" srcOrd="4" destOrd="0" parTransId="{F772495B-EB1B-4E89-824C-EF66A9D1E74B}" sibTransId="{A5F951AC-3144-4877-9608-FB83F29AC4AC}"/>
    <dgm:cxn modelId="{5FDDDC23-AE76-4AA5-B355-0D16B38CDE43}" srcId="{72B604BC-D503-4C9E-B724-39F0BD484FD2}" destId="{F6864FCC-6AD8-4D5D-8932-DA9A42BC7A9B}" srcOrd="7" destOrd="0" parTransId="{BC2BBA9F-18A3-456B-A8F1-E6ADCDFE2724}" sibTransId="{DE64F37F-6B56-4450-A9D6-CA1F62CAE1A9}"/>
    <dgm:cxn modelId="{24FD1103-239B-49E5-8474-3D5B2A8F8305}" srcId="{5BF09879-E8B1-4679-A2AE-38D502C3B646}" destId="{1B4EF81D-3BCD-4846-B738-CAC4B45EBE32}" srcOrd="5" destOrd="0" parTransId="{3E411D1F-31E7-455D-9D7B-2D2F95CD52C1}" sibTransId="{C789D870-AE25-463F-A462-1604E4611A66}"/>
    <dgm:cxn modelId="{129383B4-2604-49D1-BA57-E265C7C64C7F}" srcId="{1AC611AF-D8E1-4D87-A42B-65529E2D3B7F}" destId="{72B604BC-D503-4C9E-B724-39F0BD484FD2}" srcOrd="1" destOrd="0" parTransId="{A6F857F9-EAE4-425B-804A-93182DD57FC4}" sibTransId="{3B5EECC1-CA45-48C4-8C58-899D4C202BF8}"/>
    <dgm:cxn modelId="{23709970-A0A6-4E8D-84C3-9E4BC67E89DB}" srcId="{72B604BC-D503-4C9E-B724-39F0BD484FD2}" destId="{DC974F4A-7373-4B5D-B52F-7FB79234AC84}" srcOrd="1" destOrd="0" parTransId="{DA043147-66C7-407E-B42C-A3AB73324637}" sibTransId="{5BB5F029-C9C4-40EB-92F1-C15FD00D6B4C}"/>
    <dgm:cxn modelId="{CF127A35-18C9-41C4-A76D-1113C89F546D}" srcId="{13CE4702-1D88-467E-A5E2-46D4432E3A78}" destId="{36CBA7B2-EC12-440A-B7CC-7814158EFC6F}" srcOrd="4" destOrd="0" parTransId="{F2E0F7A2-90A6-45B5-B898-37E9D9378670}" sibTransId="{2436B834-0EE3-4C78-8B94-2A3F319B8207}"/>
    <dgm:cxn modelId="{ED7688ED-3C1A-4E67-BA9A-3D613E18DCF5}" srcId="{1AC611AF-D8E1-4D87-A42B-65529E2D3B7F}" destId="{C6B97588-0FF5-41A1-AA40-5515E8E7BDA3}" srcOrd="2" destOrd="0" parTransId="{46BD3AA8-92F0-469B-9C11-340E29237BA1}" sibTransId="{BA7BC729-3446-4E73-973C-14024286830C}"/>
    <dgm:cxn modelId="{75D50E9D-1868-44D3-ABC7-BBF3F62024A9}" type="presOf" srcId="{3B5EECC1-CA45-48C4-8C58-899D4C202BF8}" destId="{F037D991-FDC7-47B1-9AD0-DAE146837EB1}" srcOrd="0" destOrd="0" presId="urn:microsoft.com/office/officeart/2005/8/layout/process3"/>
    <dgm:cxn modelId="{5601C8F5-93C6-4F3A-8692-ACFA86677C2B}" type="presOf" srcId="{BCBA582E-8B87-4C96-BD95-4EE8BBB58C60}" destId="{BD1BD563-6EAF-468D-A79D-F36E53965341}" srcOrd="0" destOrd="6" presId="urn:microsoft.com/office/officeart/2005/8/layout/process3"/>
    <dgm:cxn modelId="{C05DD041-B257-4F79-99C1-B6FF9D263AA0}" type="presOf" srcId="{E0485E5E-723F-44D6-92D4-A3834F1FA617}" destId="{BD1BD563-6EAF-468D-A79D-F36E53965341}" srcOrd="0" destOrd="2" presId="urn:microsoft.com/office/officeart/2005/8/layout/process3"/>
    <dgm:cxn modelId="{4A26C32F-3BE9-4CCC-98EB-80C836B23EF6}" srcId="{13CE4702-1D88-467E-A5E2-46D4432E3A78}" destId="{4ECCD204-EEC7-4BF0-B83C-11B9A8401712}" srcOrd="2" destOrd="0" parTransId="{85E23BFD-0D3B-4BD8-A690-8B32D290077E}" sibTransId="{4F779959-1336-4DE8-B73E-F24CF4AD2AC1}"/>
    <dgm:cxn modelId="{0395270A-6881-4C9E-9640-FA889456E633}" srcId="{C6B97588-0FF5-41A1-AA40-5515E8E7BDA3}" destId="{BCBA582E-8B87-4C96-BD95-4EE8BBB58C60}" srcOrd="6" destOrd="0" parTransId="{0F88F1D2-C76A-4198-B163-359E5BDE5D9F}" sibTransId="{682CE880-823C-4E5D-A631-4BC500DCF537}"/>
    <dgm:cxn modelId="{8AAF421E-9654-4A74-A2CE-7D77C2F3F4BA}" type="presOf" srcId="{4ECCD204-EEC7-4BF0-B83C-11B9A8401712}" destId="{34695F6D-5863-495E-B69C-539047A50378}" srcOrd="0" destOrd="2" presId="urn:microsoft.com/office/officeart/2005/8/layout/process3"/>
    <dgm:cxn modelId="{BE55D582-1C17-4442-8979-81E89E69165A}" type="presOf" srcId="{36CBA7B2-EC12-440A-B7CC-7814158EFC6F}" destId="{34695F6D-5863-495E-B69C-539047A50378}" srcOrd="0" destOrd="4" presId="urn:microsoft.com/office/officeart/2005/8/layout/process3"/>
    <dgm:cxn modelId="{D864DC64-BA35-420E-9F9F-2CB0737F114A}" type="presOf" srcId="{1AC611AF-D8E1-4D87-A42B-65529E2D3B7F}" destId="{87FD193F-CBB4-4A39-8324-BD41BE1A9986}" srcOrd="0" destOrd="0" presId="urn:microsoft.com/office/officeart/2005/8/layout/process3"/>
    <dgm:cxn modelId="{BB350E83-2976-49AA-955B-4C455CB1E922}" type="presOf" srcId="{5BF09879-E8B1-4679-A2AE-38D502C3B646}" destId="{3DF8D5FD-EF7F-4D69-B7EE-35A9051BF48C}" srcOrd="1" destOrd="0" presId="urn:microsoft.com/office/officeart/2005/8/layout/process3"/>
    <dgm:cxn modelId="{EC9B1A9D-E721-4A9A-ABAA-16A99537DDA2}" type="presOf" srcId="{3B7B30F4-3F9E-48EF-ACF8-CF73E0285485}" destId="{436C553F-4E91-4427-92BE-109AA9970A97}" srcOrd="1" destOrd="0" presId="urn:microsoft.com/office/officeart/2005/8/layout/process3"/>
    <dgm:cxn modelId="{2E5CE627-919A-4F25-800C-3A0B32E19E28}" srcId="{13CE4702-1D88-467E-A5E2-46D4432E3A78}" destId="{CF4C93AF-F02C-41A4-9C1F-B726D9262D64}" srcOrd="0" destOrd="0" parTransId="{8C204DCE-7C26-489D-8059-21BC64B7F882}" sibTransId="{A90CA7B8-D4BB-4AEE-BD64-77AF15610854}"/>
    <dgm:cxn modelId="{B6FBB9C8-84BF-4DA1-BD17-7A53E98813FC}" srcId="{72B604BC-D503-4C9E-B724-39F0BD484FD2}" destId="{A8AAACB3-7CC1-43EE-87E0-89DB67075236}" srcOrd="0" destOrd="0" parTransId="{547472C4-EC44-4E81-AC1A-D531CF23515D}" sibTransId="{D7A0CD80-7119-4604-8DC1-044D4280CE84}"/>
    <dgm:cxn modelId="{38A75812-EC24-4987-B040-EE8BD972C891}" type="presOf" srcId="{9F531D79-9F79-4FDC-A030-F9D3794EBE72}" destId="{BD1BD563-6EAF-468D-A79D-F36E53965341}" srcOrd="0" destOrd="0" presId="urn:microsoft.com/office/officeart/2005/8/layout/process3"/>
    <dgm:cxn modelId="{258794BD-9690-41AD-B4EC-C477B96CCF50}" type="presOf" srcId="{A9CCCDDF-ED2E-4A31-ACA6-48C78666B749}" destId="{FF40DBC6-8CD2-4AB7-BCE7-17B808CD08C7}" srcOrd="1" destOrd="0" presId="urn:microsoft.com/office/officeart/2005/8/layout/process3"/>
    <dgm:cxn modelId="{DF17248F-202E-48AF-870A-D71C1A5CED81}" type="presOf" srcId="{B9EF5B99-CE11-4A5E-97FD-E490EB881B21}" destId="{F3139643-3F2D-45D3-B227-18684AADAD0A}" srcOrd="0" destOrd="5" presId="urn:microsoft.com/office/officeart/2005/8/layout/process3"/>
    <dgm:cxn modelId="{59903878-E00C-4293-9CED-7E755F4EFCFD}" type="presOf" srcId="{8873BFF7-8D4D-471E-ABA1-38108CC750D1}" destId="{F3139643-3F2D-45D3-B227-18684AADAD0A}" srcOrd="0" destOrd="4" presId="urn:microsoft.com/office/officeart/2005/8/layout/process3"/>
    <dgm:cxn modelId="{848055A0-F5FE-4B33-AC5A-125AB9D4A034}" type="presOf" srcId="{F192DA91-C395-43FA-A61D-6AB84308E73B}" destId="{34695F6D-5863-495E-B69C-539047A50378}" srcOrd="0" destOrd="3" presId="urn:microsoft.com/office/officeart/2005/8/layout/process3"/>
    <dgm:cxn modelId="{446CA01B-8E52-4D84-B8A8-B1CD610D3048}" srcId="{13CE4702-1D88-467E-A5E2-46D4432E3A78}" destId="{675E6D6A-EF94-4F63-8A63-A97D28ABEC5B}" srcOrd="1" destOrd="0" parTransId="{5F38DDFA-A462-4C24-86C9-0E24445B32C8}" sibTransId="{73888873-FB3B-4842-9B1F-9FC0E3AD8A50}"/>
    <dgm:cxn modelId="{85FE15E3-758E-4B29-9527-A0BCA2A4D704}" type="presOf" srcId="{6ACB48DB-DA1A-4786-B813-169E64E8892F}" destId="{551AA595-39EC-428E-B9BC-BA21D3618E4C}" srcOrd="0" destOrd="4" presId="urn:microsoft.com/office/officeart/2005/8/layout/process3"/>
    <dgm:cxn modelId="{2CABE444-61D7-47A6-A0E1-6934EF4B98C1}" type="presOf" srcId="{E6CA6B8F-A629-413F-9D01-D13DF6D331F5}" destId="{BD1BD563-6EAF-468D-A79D-F36E53965341}" srcOrd="0" destOrd="3" presId="urn:microsoft.com/office/officeart/2005/8/layout/process3"/>
    <dgm:cxn modelId="{12ECD940-0582-4E39-B32B-DD5B2E1FBC7E}" type="presOf" srcId="{1896D372-4B02-4660-BD01-777F21165D92}" destId="{551AA595-39EC-428E-B9BC-BA21D3618E4C}" srcOrd="0" destOrd="0" presId="urn:microsoft.com/office/officeart/2005/8/layout/process3"/>
    <dgm:cxn modelId="{9502A1C3-03B9-4676-8FF7-5D4683E7675D}" type="presOf" srcId="{3834CBD4-DA27-439A-A9FE-9EF88CB90F07}" destId="{1EC89964-871B-4371-BC51-BF18674A590A}" srcOrd="1" destOrd="0" presId="urn:microsoft.com/office/officeart/2005/8/layout/process3"/>
    <dgm:cxn modelId="{7200DACD-927B-4F5B-9F3C-94147CE4CCE3}" type="presOf" srcId="{DC974F4A-7373-4B5D-B52F-7FB79234AC84}" destId="{F3139643-3F2D-45D3-B227-18684AADAD0A}" srcOrd="0" destOrd="1" presId="urn:microsoft.com/office/officeart/2005/8/layout/process3"/>
    <dgm:cxn modelId="{C41EAF80-23AF-4D4F-B6FC-3DDC0592143D}" type="presOf" srcId="{72B604BC-D503-4C9E-B724-39F0BD484FD2}" destId="{8E100545-B058-4DF5-9E43-C89B262B4840}" srcOrd="1" destOrd="0" presId="urn:microsoft.com/office/officeart/2005/8/layout/process3"/>
    <dgm:cxn modelId="{0AAA268D-7173-4A72-A8E0-0138F0AE51F6}" srcId="{72B604BC-D503-4C9E-B724-39F0BD484FD2}" destId="{8873BFF7-8D4D-471E-ABA1-38108CC750D1}" srcOrd="4" destOrd="0" parTransId="{CE49951E-0F3B-404E-A9B9-FAB4DCD47B73}" sibTransId="{B9A1DFBE-8EE1-4925-A68F-5179CB88BA09}"/>
    <dgm:cxn modelId="{4872F67B-44BF-41B7-B690-377B2E995882}" type="presOf" srcId="{5A013F09-426B-4D74-848F-343C1B91CF35}" destId="{178B7290-A221-4BBB-A8AD-A6D27C76E092}" srcOrd="0" destOrd="1" presId="urn:microsoft.com/office/officeart/2005/8/layout/process3"/>
    <dgm:cxn modelId="{D09109A2-901F-440A-8E36-FF6A5BE913DA}" srcId="{72B604BC-D503-4C9E-B724-39F0BD484FD2}" destId="{DB302C94-56FA-429A-8FAB-231F90623D4F}" srcOrd="6" destOrd="0" parTransId="{42929E8B-39A0-4C2F-9EA2-8B7C19750D13}" sibTransId="{8D22863A-B815-4AA2-978B-2933CEB5AB9E}"/>
    <dgm:cxn modelId="{66147AEF-8BF7-45E7-8E9A-60734163BA16}" type="presOf" srcId="{D7307796-E4CD-4B92-BFE0-8F64AF7FC438}" destId="{178B7290-A221-4BBB-A8AD-A6D27C76E092}" srcOrd="0" destOrd="2" presId="urn:microsoft.com/office/officeart/2005/8/layout/process3"/>
    <dgm:cxn modelId="{031236F0-A0BB-49C9-BC21-310688B51043}" srcId="{5BF09879-E8B1-4679-A2AE-38D502C3B646}" destId="{4EF154B7-3728-4AEB-996B-3ADCE8ED5748}" srcOrd="2" destOrd="0" parTransId="{592199CE-4B17-474C-944A-B95EF2282328}" sibTransId="{EC9BD1B4-161D-4698-A872-B837E51C8BF4}"/>
    <dgm:cxn modelId="{1C70A122-3032-480B-9443-91D1B9798B45}" type="presOf" srcId="{173266BD-F33D-4C67-BA09-8F81494436AD}" destId="{F3139643-3F2D-45D3-B227-18684AADAD0A}" srcOrd="0" destOrd="3" presId="urn:microsoft.com/office/officeart/2005/8/layout/process3"/>
    <dgm:cxn modelId="{6AA56026-A8A7-44F2-9D0C-9A335CC80930}" type="presOf" srcId="{82F71925-1DB7-4322-8CFC-33FE4706BC50}" destId="{178B7290-A221-4BBB-A8AD-A6D27C76E092}" srcOrd="0" destOrd="0" presId="urn:microsoft.com/office/officeart/2005/8/layout/process3"/>
    <dgm:cxn modelId="{B9455498-CF41-40AB-8A70-3AE24214849B}" type="presOf" srcId="{BA7BC729-3446-4E73-973C-14024286830C}" destId="{4FE1E0B4-CF53-4AB9-B7AE-57A3B5A1E7B5}" srcOrd="1" destOrd="0" presId="urn:microsoft.com/office/officeart/2005/8/layout/process3"/>
    <dgm:cxn modelId="{77C52A2F-0281-43FC-9771-542E696B03E4}" type="presOf" srcId="{DB302C94-56FA-429A-8FAB-231F90623D4F}" destId="{F3139643-3F2D-45D3-B227-18684AADAD0A}" srcOrd="0" destOrd="6" presId="urn:microsoft.com/office/officeart/2005/8/layout/process3"/>
    <dgm:cxn modelId="{0D9E7510-6283-49FE-94F0-BE3148BB02FE}" srcId="{C6B97588-0FF5-41A1-AA40-5515E8E7BDA3}" destId="{E0485E5E-723F-44D6-92D4-A3834F1FA617}" srcOrd="2" destOrd="0" parTransId="{74E403D2-B4B7-423B-815B-06F1E409C6EE}" sibTransId="{B042BD4E-5611-4C1C-9FC5-FA614E43518E}"/>
    <dgm:cxn modelId="{3F93C6D3-67BB-4A77-B427-E1666D5AFCA0}" type="presOf" srcId="{675E6D6A-EF94-4F63-8A63-A97D28ABEC5B}" destId="{34695F6D-5863-495E-B69C-539047A50378}" srcOrd="0" destOrd="1" presId="urn:microsoft.com/office/officeart/2005/8/layout/process3"/>
    <dgm:cxn modelId="{EFA22A8A-70A1-48B6-B164-C43099364BB8}" type="presOf" srcId="{D18E3665-9F77-47C2-B5E7-D4F4D1823BBF}" destId="{BD1BD563-6EAF-468D-A79D-F36E53965341}" srcOrd="0" destOrd="4" presId="urn:microsoft.com/office/officeart/2005/8/layout/process3"/>
    <dgm:cxn modelId="{513AC657-4455-4E26-8999-7C409949C1EF}" type="presOf" srcId="{2FFD75CB-7BD0-4FC3-8C8D-CE4CDCD12992}" destId="{BD1BD563-6EAF-468D-A79D-F36E53965341}" srcOrd="0" destOrd="1" presId="urn:microsoft.com/office/officeart/2005/8/layout/process3"/>
    <dgm:cxn modelId="{2D4956CC-2B57-43B4-914C-81DA39F1DF52}" srcId="{C6B97588-0FF5-41A1-AA40-5515E8E7BDA3}" destId="{762449AD-02E1-4CF7-8805-B385F23C0251}" srcOrd="5" destOrd="0" parTransId="{F6E925B6-719E-4DD7-8C43-FD34F3EDA15E}" sibTransId="{500E103C-360D-460F-A6FF-0365312D0BB3}"/>
    <dgm:cxn modelId="{C12A7B20-EE7D-4583-92CE-03278F496FBE}" srcId="{C6B97588-0FF5-41A1-AA40-5515E8E7BDA3}" destId="{9F531D79-9F79-4FDC-A030-F9D3794EBE72}" srcOrd="0" destOrd="0" parTransId="{900968E6-9813-40DF-AF10-A77A3CE352A6}" sibTransId="{327A5C57-DA4E-48CF-A923-81A4771EE96F}"/>
    <dgm:cxn modelId="{4D346699-7766-432E-A273-49D0F26757AF}" type="presOf" srcId="{13CE4702-1D88-467E-A5E2-46D4432E3A78}" destId="{49012C38-CAEE-47EB-BD30-D7A875A63F61}" srcOrd="0" destOrd="0" presId="urn:microsoft.com/office/officeart/2005/8/layout/process3"/>
    <dgm:cxn modelId="{6132CDF3-AE3D-4EA2-82BA-40EFFD6CEA00}" srcId="{5BF09879-E8B1-4679-A2AE-38D502C3B646}" destId="{1896D372-4B02-4660-BD01-777F21165D92}" srcOrd="0" destOrd="0" parTransId="{77CBF3CB-F922-4C52-87EB-8366C4A3F809}" sibTransId="{3157ED11-EB6A-400C-ABAD-EE9DE9A2F34B}"/>
    <dgm:cxn modelId="{AE70DFB4-F355-41AD-B63E-4A6DBBF3227B}" srcId="{3B7B30F4-3F9E-48EF-ACF8-CF73E0285485}" destId="{5A013F09-426B-4D74-848F-343C1B91CF35}" srcOrd="1" destOrd="0" parTransId="{B0EE3CC1-DDCC-49E4-A74E-66FC9BFBA1D0}" sibTransId="{43BB35B1-0A82-4875-98B5-095B2349DEF8}"/>
    <dgm:cxn modelId="{F3953462-B4BC-4C50-BA0F-D772EA3297B4}" type="presOf" srcId="{36F59F20-8CFD-4C24-8F9A-177EAF721542}" destId="{551AA595-39EC-428E-B9BC-BA21D3618E4C}" srcOrd="0" destOrd="1" presId="urn:microsoft.com/office/officeart/2005/8/layout/process3"/>
    <dgm:cxn modelId="{73CE8A12-9AAA-466F-AACB-DF7F03570501}" srcId="{1AC611AF-D8E1-4D87-A42B-65529E2D3B7F}" destId="{5BF09879-E8B1-4679-A2AE-38D502C3B646}" srcOrd="3" destOrd="0" parTransId="{47BA817E-AA05-4FB2-8CAF-67FA407A55E9}" sibTransId="{3834CBD4-DA27-439A-A9FE-9EF88CB90F07}"/>
    <dgm:cxn modelId="{B7A2A5CE-F86E-4BA2-9B48-91D83C821BEB}" type="presOf" srcId="{2622E46E-C8A4-4FD4-B289-D2DF6BD5F893}" destId="{F3139643-3F2D-45D3-B227-18684AADAD0A}" srcOrd="0" destOrd="2" presId="urn:microsoft.com/office/officeart/2005/8/layout/process3"/>
    <dgm:cxn modelId="{F5ADF5CF-BF1F-4A62-A166-5218997C7E5B}" srcId="{72B604BC-D503-4C9E-B724-39F0BD484FD2}" destId="{173266BD-F33D-4C67-BA09-8F81494436AD}" srcOrd="3" destOrd="0" parTransId="{D801C2E3-B5CA-469E-8828-4B26F6A03941}" sibTransId="{70E1D436-2802-4AAC-999F-BC9DACC39C5C}"/>
    <dgm:cxn modelId="{37ABDAD7-7F3B-48BC-A2FB-C8F43C2EB355}" type="presOf" srcId="{BA7BC729-3446-4E73-973C-14024286830C}" destId="{FE24B903-6A79-4F85-BF27-14124706A9B0}" srcOrd="0" destOrd="0" presId="urn:microsoft.com/office/officeart/2005/8/layout/process3"/>
    <dgm:cxn modelId="{354A2F3C-C71E-4CB6-96D9-CED711361731}" srcId="{5BF09879-E8B1-4679-A2AE-38D502C3B646}" destId="{36F59F20-8CFD-4C24-8F9A-177EAF721542}" srcOrd="1" destOrd="0" parTransId="{5522C72C-CE2A-49D0-8B9A-1718A1CDE81F}" sibTransId="{63CAED51-F5F3-4CAA-A3EA-0663E7B82671}"/>
    <dgm:cxn modelId="{C1F43493-C90E-41E5-AC54-9F658EF0D26B}" srcId="{72B604BC-D503-4C9E-B724-39F0BD484FD2}" destId="{E2D0BD1E-0C8A-43AA-833E-828A8107BEC3}" srcOrd="8" destOrd="0" parTransId="{58F5C64A-9197-4EB3-A3E3-B7AA8F7C1988}" sibTransId="{ED2C7DB3-F181-49C1-A8C7-3D6A1723B7DC}"/>
    <dgm:cxn modelId="{F3792CF9-5E86-4299-9827-E0B42C44FF9D}" type="presOf" srcId="{C6B97588-0FF5-41A1-AA40-5515E8E7BDA3}" destId="{93FE216B-6632-40E7-8C33-E7D6E689F839}" srcOrd="1" destOrd="0" presId="urn:microsoft.com/office/officeart/2005/8/layout/process3"/>
    <dgm:cxn modelId="{453C009F-60F5-43BC-A217-7E3A83114DA7}" type="presOf" srcId="{1B4EF81D-3BCD-4846-B738-CAC4B45EBE32}" destId="{551AA595-39EC-428E-B9BC-BA21D3618E4C}" srcOrd="0" destOrd="5" presId="urn:microsoft.com/office/officeart/2005/8/layout/process3"/>
    <dgm:cxn modelId="{9EEBEA26-1D55-4554-86F1-E628637A1EAE}" type="presOf" srcId="{A8AAACB3-7CC1-43EE-87E0-89DB67075236}" destId="{F3139643-3F2D-45D3-B227-18684AADAD0A}" srcOrd="0" destOrd="0" presId="urn:microsoft.com/office/officeart/2005/8/layout/process3"/>
    <dgm:cxn modelId="{12F368C7-670A-4472-943D-4DFD72FA27A0}" type="presOf" srcId="{5BF09879-E8B1-4679-A2AE-38D502C3B646}" destId="{8A3B4BF0-CEB1-423D-80E7-9124DEDDC515}" srcOrd="0" destOrd="0" presId="urn:microsoft.com/office/officeart/2005/8/layout/process3"/>
    <dgm:cxn modelId="{CF81DF23-1A72-4F97-ADEB-8476DDFF5C52}" srcId="{5BF09879-E8B1-4679-A2AE-38D502C3B646}" destId="{6CDB0404-C8BA-4F14-9E41-E6DC223D10C1}" srcOrd="6" destOrd="0" parTransId="{B224CF85-184F-46A6-BB6D-7A0D080FF828}" sibTransId="{013F987C-12B1-47B8-BA8F-E736DF8CBEF6}"/>
    <dgm:cxn modelId="{C4286135-47AB-42E1-8CB0-149B72111DFB}" srcId="{C6B97588-0FF5-41A1-AA40-5515E8E7BDA3}" destId="{2FFD75CB-7BD0-4FC3-8C8D-CE4CDCD12992}" srcOrd="1" destOrd="0" parTransId="{9DBA8CC3-F10B-4D28-94CF-0EE367399C1A}" sibTransId="{016870ED-2F33-41EE-A3B7-450D815AEF40}"/>
    <dgm:cxn modelId="{36FF8A49-1EFF-4D11-94DC-CF070BBFF2A4}" type="presOf" srcId="{6CDB0404-C8BA-4F14-9E41-E6DC223D10C1}" destId="{551AA595-39EC-428E-B9BC-BA21D3618E4C}" srcOrd="0" destOrd="6" presId="urn:microsoft.com/office/officeart/2005/8/layout/process3"/>
    <dgm:cxn modelId="{EBEEB5A6-E8AD-4152-AD0B-10A535EDEFE3}" srcId="{5BF09879-E8B1-4679-A2AE-38D502C3B646}" destId="{36A1FC61-ED05-42B0-8C60-F79FDFC4743B}" srcOrd="3" destOrd="0" parTransId="{1C75E7D9-077B-4A73-8D84-379F6EE5D25F}" sibTransId="{2181B22F-5FA4-45C8-9507-DADE6E68BE21}"/>
    <dgm:cxn modelId="{680B3497-9F9C-46BC-98A2-5028F99B115A}" srcId="{C6B97588-0FF5-41A1-AA40-5515E8E7BDA3}" destId="{D18E3665-9F77-47C2-B5E7-D4F4D1823BBF}" srcOrd="4" destOrd="0" parTransId="{080E8E74-B745-485F-95F4-160507EA7C21}" sibTransId="{3E6E01F3-CCC1-4DF3-8C86-34CAC9FBF2FF}"/>
    <dgm:cxn modelId="{0D21507A-D8AE-49BA-88C6-E9D4E8E8C000}" type="presOf" srcId="{E2D0BD1E-0C8A-43AA-833E-828A8107BEC3}" destId="{F3139643-3F2D-45D3-B227-18684AADAD0A}" srcOrd="0" destOrd="8" presId="urn:microsoft.com/office/officeart/2005/8/layout/process3"/>
    <dgm:cxn modelId="{B622D1A1-584C-47EB-B151-82B643F2338A}" srcId="{72B604BC-D503-4C9E-B724-39F0BD484FD2}" destId="{2622E46E-C8A4-4FD4-B289-D2DF6BD5F893}" srcOrd="2" destOrd="0" parTransId="{7DB5C9EB-7CAB-466D-A15C-B162C180CB36}" sibTransId="{B1EE776B-32F1-49EB-B823-04B652238A09}"/>
    <dgm:cxn modelId="{7CD04869-5333-4351-82B3-8E2DC0063E10}" type="presOf" srcId="{13CE4702-1D88-467E-A5E2-46D4432E3A78}" destId="{99BBF9D4-8FE4-4110-B824-D1EFC8E713CC}" srcOrd="1" destOrd="0" presId="urn:microsoft.com/office/officeart/2005/8/layout/process3"/>
    <dgm:cxn modelId="{E8E490B3-62B5-4649-A889-D7D9CF400174}" srcId="{1AC611AF-D8E1-4D87-A42B-65529E2D3B7F}" destId="{3B7B30F4-3F9E-48EF-ACF8-CF73E0285485}" srcOrd="0" destOrd="0" parTransId="{59BBA2EB-369F-4753-A51A-F8E963BB419B}" sibTransId="{A9CCCDDF-ED2E-4A31-ACA6-48C78666B749}"/>
    <dgm:cxn modelId="{FA86BAB4-C5B1-450D-8973-90E2CE28B5F0}" type="presOf" srcId="{36A1FC61-ED05-42B0-8C60-F79FDFC4743B}" destId="{551AA595-39EC-428E-B9BC-BA21D3618E4C}" srcOrd="0" destOrd="3" presId="urn:microsoft.com/office/officeart/2005/8/layout/process3"/>
    <dgm:cxn modelId="{CB291299-ECEF-4162-8626-BA34E923C5A2}" type="presParOf" srcId="{87FD193F-CBB4-4A39-8324-BD41BE1A9986}" destId="{41A941EB-FBFF-4C7C-9A02-8F320C0B152F}" srcOrd="0" destOrd="0" presId="urn:microsoft.com/office/officeart/2005/8/layout/process3"/>
    <dgm:cxn modelId="{6D17C527-D6C5-4506-AC2C-E0777838E1F9}" type="presParOf" srcId="{41A941EB-FBFF-4C7C-9A02-8F320C0B152F}" destId="{162C1B4B-7884-4511-8E21-F5831C1CC30E}" srcOrd="0" destOrd="0" presId="urn:microsoft.com/office/officeart/2005/8/layout/process3"/>
    <dgm:cxn modelId="{6ABD3B2C-9BA3-4C8E-83DC-AFCC0E4A435D}" type="presParOf" srcId="{41A941EB-FBFF-4C7C-9A02-8F320C0B152F}" destId="{436C553F-4E91-4427-92BE-109AA9970A97}" srcOrd="1" destOrd="0" presId="urn:microsoft.com/office/officeart/2005/8/layout/process3"/>
    <dgm:cxn modelId="{2118FFC9-BA49-4A4C-B833-EBEAFAE926F9}" type="presParOf" srcId="{41A941EB-FBFF-4C7C-9A02-8F320C0B152F}" destId="{178B7290-A221-4BBB-A8AD-A6D27C76E092}" srcOrd="2" destOrd="0" presId="urn:microsoft.com/office/officeart/2005/8/layout/process3"/>
    <dgm:cxn modelId="{8C47A5B4-E22A-44E0-B2E3-E2C8F0E7B6F2}" type="presParOf" srcId="{87FD193F-CBB4-4A39-8324-BD41BE1A9986}" destId="{D2AAC1DB-4BAC-40FF-9589-C95420A211C8}" srcOrd="1" destOrd="0" presId="urn:microsoft.com/office/officeart/2005/8/layout/process3"/>
    <dgm:cxn modelId="{9603E078-6A2D-475E-8D15-DEA07C8E8C55}" type="presParOf" srcId="{D2AAC1DB-4BAC-40FF-9589-C95420A211C8}" destId="{FF40DBC6-8CD2-4AB7-BCE7-17B808CD08C7}" srcOrd="0" destOrd="0" presId="urn:microsoft.com/office/officeart/2005/8/layout/process3"/>
    <dgm:cxn modelId="{EFD5C44B-B61D-44B2-8EA0-A9298696A6AA}" type="presParOf" srcId="{87FD193F-CBB4-4A39-8324-BD41BE1A9986}" destId="{EA3544CD-5532-4D19-9582-50537EA59F41}" srcOrd="2" destOrd="0" presId="urn:microsoft.com/office/officeart/2005/8/layout/process3"/>
    <dgm:cxn modelId="{DBEB1AD6-694B-4827-BE8F-B0116CF88629}" type="presParOf" srcId="{EA3544CD-5532-4D19-9582-50537EA59F41}" destId="{B7FBCF88-643D-4307-85BA-BD1246B92F6B}" srcOrd="0" destOrd="0" presId="urn:microsoft.com/office/officeart/2005/8/layout/process3"/>
    <dgm:cxn modelId="{F68EE3CB-9309-48D4-9559-6A6CE337836E}" type="presParOf" srcId="{EA3544CD-5532-4D19-9582-50537EA59F41}" destId="{8E100545-B058-4DF5-9E43-C89B262B4840}" srcOrd="1" destOrd="0" presId="urn:microsoft.com/office/officeart/2005/8/layout/process3"/>
    <dgm:cxn modelId="{8365C952-BA01-4AFD-8729-B3523DB42119}" type="presParOf" srcId="{EA3544CD-5532-4D19-9582-50537EA59F41}" destId="{F3139643-3F2D-45D3-B227-18684AADAD0A}" srcOrd="2" destOrd="0" presId="urn:microsoft.com/office/officeart/2005/8/layout/process3"/>
    <dgm:cxn modelId="{1C5D7041-F616-4C5E-A840-2741435F14D5}" type="presParOf" srcId="{87FD193F-CBB4-4A39-8324-BD41BE1A9986}" destId="{F037D991-FDC7-47B1-9AD0-DAE146837EB1}" srcOrd="3" destOrd="0" presId="urn:microsoft.com/office/officeart/2005/8/layout/process3"/>
    <dgm:cxn modelId="{968D480F-B053-4912-A8A2-22E46A7FB4F5}" type="presParOf" srcId="{F037D991-FDC7-47B1-9AD0-DAE146837EB1}" destId="{43C28DD3-A880-4EC3-85CD-6EAE2E083A38}" srcOrd="0" destOrd="0" presId="urn:microsoft.com/office/officeart/2005/8/layout/process3"/>
    <dgm:cxn modelId="{61E7DB4C-1770-42EF-8AA8-8C3112A33B44}" type="presParOf" srcId="{87FD193F-CBB4-4A39-8324-BD41BE1A9986}" destId="{880CEE1A-39B0-4AEF-9443-F1AB649FA159}" srcOrd="4" destOrd="0" presId="urn:microsoft.com/office/officeart/2005/8/layout/process3"/>
    <dgm:cxn modelId="{13E588C9-2B99-4DC3-B343-399B64F3ABD9}" type="presParOf" srcId="{880CEE1A-39B0-4AEF-9443-F1AB649FA159}" destId="{CBD02033-4144-40C5-B524-32E39AE35B62}" srcOrd="0" destOrd="0" presId="urn:microsoft.com/office/officeart/2005/8/layout/process3"/>
    <dgm:cxn modelId="{E9B2DC1B-24F8-4FDC-BCC5-A9DC13E8A661}" type="presParOf" srcId="{880CEE1A-39B0-4AEF-9443-F1AB649FA159}" destId="{93FE216B-6632-40E7-8C33-E7D6E689F839}" srcOrd="1" destOrd="0" presId="urn:microsoft.com/office/officeart/2005/8/layout/process3"/>
    <dgm:cxn modelId="{93598429-2C76-445E-957E-40202571579F}" type="presParOf" srcId="{880CEE1A-39B0-4AEF-9443-F1AB649FA159}" destId="{BD1BD563-6EAF-468D-A79D-F36E53965341}" srcOrd="2" destOrd="0" presId="urn:microsoft.com/office/officeart/2005/8/layout/process3"/>
    <dgm:cxn modelId="{192C7F03-FC94-4AF6-A0BC-3DFE4E1C71DD}" type="presParOf" srcId="{87FD193F-CBB4-4A39-8324-BD41BE1A9986}" destId="{FE24B903-6A79-4F85-BF27-14124706A9B0}" srcOrd="5" destOrd="0" presId="urn:microsoft.com/office/officeart/2005/8/layout/process3"/>
    <dgm:cxn modelId="{07A202F7-DD93-4440-8626-0678E0DA3A9B}" type="presParOf" srcId="{FE24B903-6A79-4F85-BF27-14124706A9B0}" destId="{4FE1E0B4-CF53-4AB9-B7AE-57A3B5A1E7B5}" srcOrd="0" destOrd="0" presId="urn:microsoft.com/office/officeart/2005/8/layout/process3"/>
    <dgm:cxn modelId="{3D2BA623-374F-4DE9-9E8F-1D1AA0BBF443}" type="presParOf" srcId="{87FD193F-CBB4-4A39-8324-BD41BE1A9986}" destId="{9AC8B72C-9F26-46A1-AAC7-D465B3330C60}" srcOrd="6" destOrd="0" presId="urn:microsoft.com/office/officeart/2005/8/layout/process3"/>
    <dgm:cxn modelId="{0DE098BA-BF5D-4046-9A89-BAEC69ADCF3B}" type="presParOf" srcId="{9AC8B72C-9F26-46A1-AAC7-D465B3330C60}" destId="{8A3B4BF0-CEB1-423D-80E7-9124DEDDC515}" srcOrd="0" destOrd="0" presId="urn:microsoft.com/office/officeart/2005/8/layout/process3"/>
    <dgm:cxn modelId="{F0499139-6D4F-468F-B4FC-D60571D2A7EA}" type="presParOf" srcId="{9AC8B72C-9F26-46A1-AAC7-D465B3330C60}" destId="{3DF8D5FD-EF7F-4D69-B7EE-35A9051BF48C}" srcOrd="1" destOrd="0" presId="urn:microsoft.com/office/officeart/2005/8/layout/process3"/>
    <dgm:cxn modelId="{B2160310-426E-4BEB-99A7-5989A6B5A8F0}" type="presParOf" srcId="{9AC8B72C-9F26-46A1-AAC7-D465B3330C60}" destId="{551AA595-39EC-428E-B9BC-BA21D3618E4C}" srcOrd="2" destOrd="0" presId="urn:microsoft.com/office/officeart/2005/8/layout/process3"/>
    <dgm:cxn modelId="{AA6CBEC9-D4D9-4028-A1A7-F6DD1DE704FA}" type="presParOf" srcId="{87FD193F-CBB4-4A39-8324-BD41BE1A9986}" destId="{1DC8A293-C0DE-4F38-BC03-681AEA77A328}" srcOrd="7" destOrd="0" presId="urn:microsoft.com/office/officeart/2005/8/layout/process3"/>
    <dgm:cxn modelId="{624A8FDD-4517-47C4-8BBD-CD59CCEDE1B7}" type="presParOf" srcId="{1DC8A293-C0DE-4F38-BC03-681AEA77A328}" destId="{1EC89964-871B-4371-BC51-BF18674A590A}" srcOrd="0" destOrd="0" presId="urn:microsoft.com/office/officeart/2005/8/layout/process3"/>
    <dgm:cxn modelId="{A3972F86-2432-40D6-A0D2-0773E1EFAEE6}" type="presParOf" srcId="{87FD193F-CBB4-4A39-8324-BD41BE1A9986}" destId="{6A4F4D65-6E54-4F58-90D0-B525831BF81A}" srcOrd="8" destOrd="0" presId="urn:microsoft.com/office/officeart/2005/8/layout/process3"/>
    <dgm:cxn modelId="{F78BFE82-2D88-4204-A5B8-B583CD038903}" type="presParOf" srcId="{6A4F4D65-6E54-4F58-90D0-B525831BF81A}" destId="{49012C38-CAEE-47EB-BD30-D7A875A63F61}" srcOrd="0" destOrd="0" presId="urn:microsoft.com/office/officeart/2005/8/layout/process3"/>
    <dgm:cxn modelId="{37EAD865-9574-4D70-BC92-96653B4EBC2E}" type="presParOf" srcId="{6A4F4D65-6E54-4F58-90D0-B525831BF81A}" destId="{99BBF9D4-8FE4-4110-B824-D1EFC8E713CC}" srcOrd="1" destOrd="0" presId="urn:microsoft.com/office/officeart/2005/8/layout/process3"/>
    <dgm:cxn modelId="{56C5F29A-4566-4A7A-B368-23B3E74EA730}" type="presParOf" srcId="{6A4F4D65-6E54-4F58-90D0-B525831BF81A}" destId="{34695F6D-5863-495E-B69C-539047A50378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6C553F-4E91-4427-92BE-109AA9970A97}">
      <dsp:nvSpPr>
        <dsp:cNvPr id="0" name=""/>
        <dsp:cNvSpPr/>
      </dsp:nvSpPr>
      <dsp:spPr>
        <a:xfrm>
          <a:off x="3680" y="574950"/>
          <a:ext cx="830404" cy="3488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672" tIns="42672" rIns="42672" bIns="22860" numCol="1" spcCol="1270" anchor="t" anchorCtr="0">
          <a:noAutofit/>
        </a:bodyPr>
        <a:lstStyle/>
        <a:p>
          <a:pPr lvl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Requirements Gathering</a:t>
          </a:r>
          <a:endParaRPr lang="en-US" sz="600" kern="1200" dirty="0"/>
        </a:p>
      </dsp:txBody>
      <dsp:txXfrm>
        <a:off x="3680" y="574950"/>
        <a:ext cx="830404" cy="232560"/>
      </dsp:txXfrm>
    </dsp:sp>
    <dsp:sp modelId="{178B7290-A221-4BBB-A8AD-A6D27C76E092}">
      <dsp:nvSpPr>
        <dsp:cNvPr id="0" name=""/>
        <dsp:cNvSpPr/>
      </dsp:nvSpPr>
      <dsp:spPr>
        <a:xfrm>
          <a:off x="173763" y="807510"/>
          <a:ext cx="830404" cy="15862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42672" rIns="42672" bIns="42672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Meet with Business to determine requirements and confirm / determine complexity</a:t>
          </a: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 Confirm data completeness and integrity</a:t>
          </a:r>
          <a:endParaRPr lang="en-US" sz="600" kern="1200" dirty="0"/>
        </a:p>
      </dsp:txBody>
      <dsp:txXfrm>
        <a:off x="198085" y="831832"/>
        <a:ext cx="781760" cy="1537606"/>
      </dsp:txXfrm>
    </dsp:sp>
    <dsp:sp modelId="{D2AAC1DB-4BAC-40FF-9589-C95420A211C8}">
      <dsp:nvSpPr>
        <dsp:cNvPr id="0" name=""/>
        <dsp:cNvSpPr/>
      </dsp:nvSpPr>
      <dsp:spPr>
        <a:xfrm>
          <a:off x="959971" y="587857"/>
          <a:ext cx="266879" cy="2067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959971" y="629206"/>
        <a:ext cx="204855" cy="124048"/>
      </dsp:txXfrm>
    </dsp:sp>
    <dsp:sp modelId="{8E100545-B058-4DF5-9E43-C89B262B4840}">
      <dsp:nvSpPr>
        <dsp:cNvPr id="0" name=""/>
        <dsp:cNvSpPr/>
      </dsp:nvSpPr>
      <dsp:spPr>
        <a:xfrm>
          <a:off x="1337630" y="574950"/>
          <a:ext cx="830404" cy="3488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672" tIns="42672" rIns="42672" bIns="22860" numCol="1" spcCol="1270" anchor="t" anchorCtr="0">
          <a:noAutofit/>
        </a:bodyPr>
        <a:lstStyle/>
        <a:p>
          <a:pPr lvl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Design and Instance Build</a:t>
          </a:r>
          <a:endParaRPr lang="en-US" sz="600" kern="1200" dirty="0"/>
        </a:p>
      </dsp:txBody>
      <dsp:txXfrm>
        <a:off x="1337630" y="574950"/>
        <a:ext cx="830404" cy="232560"/>
      </dsp:txXfrm>
    </dsp:sp>
    <dsp:sp modelId="{F3139643-3F2D-45D3-B227-18684AADAD0A}">
      <dsp:nvSpPr>
        <dsp:cNvPr id="0" name=""/>
        <dsp:cNvSpPr/>
      </dsp:nvSpPr>
      <dsp:spPr>
        <a:xfrm>
          <a:off x="1507713" y="807510"/>
          <a:ext cx="830404" cy="15862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42672" rIns="42672" bIns="42672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Build and configure test instances</a:t>
          </a: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Begin manual entry of data for testing</a:t>
          </a: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 Confirm out facing document changes</a:t>
          </a: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 RICE required</a:t>
          </a: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 Segregation of Duties review</a:t>
          </a:r>
          <a:endParaRPr lang="en-US" sz="600" kern="1200" dirty="0"/>
        </a:p>
      </dsp:txBody>
      <dsp:txXfrm>
        <a:off x="1532035" y="831832"/>
        <a:ext cx="781760" cy="1537606"/>
      </dsp:txXfrm>
    </dsp:sp>
    <dsp:sp modelId="{F037D991-FDC7-47B1-9AD0-DAE146837EB1}">
      <dsp:nvSpPr>
        <dsp:cNvPr id="0" name=""/>
        <dsp:cNvSpPr/>
      </dsp:nvSpPr>
      <dsp:spPr>
        <a:xfrm>
          <a:off x="2293921" y="587857"/>
          <a:ext cx="266879" cy="2067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293921" y="629206"/>
        <a:ext cx="204855" cy="124048"/>
      </dsp:txXfrm>
    </dsp:sp>
    <dsp:sp modelId="{93FE216B-6632-40E7-8C33-E7D6E689F839}">
      <dsp:nvSpPr>
        <dsp:cNvPr id="0" name=""/>
        <dsp:cNvSpPr/>
      </dsp:nvSpPr>
      <dsp:spPr>
        <a:xfrm>
          <a:off x="2671581" y="574950"/>
          <a:ext cx="830404" cy="3488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672" tIns="42672" rIns="42672" bIns="22860" numCol="1" spcCol="1270" anchor="t" anchorCtr="0">
          <a:noAutofit/>
        </a:bodyPr>
        <a:lstStyle/>
        <a:p>
          <a:pPr lvl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CRP</a:t>
          </a:r>
          <a:endParaRPr lang="en-US" sz="600" kern="1200" dirty="0"/>
        </a:p>
      </dsp:txBody>
      <dsp:txXfrm>
        <a:off x="2671581" y="574950"/>
        <a:ext cx="830404" cy="232560"/>
      </dsp:txXfrm>
    </dsp:sp>
    <dsp:sp modelId="{BD1BD563-6EAF-468D-A79D-F36E53965341}">
      <dsp:nvSpPr>
        <dsp:cNvPr id="0" name=""/>
        <dsp:cNvSpPr/>
      </dsp:nvSpPr>
      <dsp:spPr>
        <a:xfrm>
          <a:off x="2841664" y="807510"/>
          <a:ext cx="830404" cy="15862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42672" rIns="42672" bIns="42672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Initial testing with manually entered  / converted data</a:t>
          </a: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 Train using specific acquisition configuration</a:t>
          </a: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Super User / SME training</a:t>
          </a: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 Review customizations / localizations</a:t>
          </a:r>
          <a:endParaRPr lang="en-US" sz="600" kern="1200" dirty="0"/>
        </a:p>
      </dsp:txBody>
      <dsp:txXfrm>
        <a:off x="2865986" y="831832"/>
        <a:ext cx="781760" cy="1537606"/>
      </dsp:txXfrm>
    </dsp:sp>
    <dsp:sp modelId="{FE24B903-6A79-4F85-BF27-14124706A9B0}">
      <dsp:nvSpPr>
        <dsp:cNvPr id="0" name=""/>
        <dsp:cNvSpPr/>
      </dsp:nvSpPr>
      <dsp:spPr>
        <a:xfrm>
          <a:off x="3627872" y="587857"/>
          <a:ext cx="266879" cy="2067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627872" y="629206"/>
        <a:ext cx="204855" cy="124048"/>
      </dsp:txXfrm>
    </dsp:sp>
    <dsp:sp modelId="{3DF8D5FD-EF7F-4D69-B7EE-35A9051BF48C}">
      <dsp:nvSpPr>
        <dsp:cNvPr id="0" name=""/>
        <dsp:cNvSpPr/>
      </dsp:nvSpPr>
      <dsp:spPr>
        <a:xfrm>
          <a:off x="4005531" y="574950"/>
          <a:ext cx="830404" cy="3488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672" tIns="42672" rIns="42672" bIns="22860" numCol="1" spcCol="1270" anchor="t" anchorCtr="0">
          <a:noAutofit/>
        </a:bodyPr>
        <a:lstStyle/>
        <a:p>
          <a:pPr lvl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UAT</a:t>
          </a:r>
          <a:endParaRPr lang="en-US" sz="600" kern="1200" dirty="0"/>
        </a:p>
      </dsp:txBody>
      <dsp:txXfrm>
        <a:off x="4005531" y="574950"/>
        <a:ext cx="830404" cy="232560"/>
      </dsp:txXfrm>
    </dsp:sp>
    <dsp:sp modelId="{551AA595-39EC-428E-B9BC-BA21D3618E4C}">
      <dsp:nvSpPr>
        <dsp:cNvPr id="0" name=""/>
        <dsp:cNvSpPr/>
      </dsp:nvSpPr>
      <dsp:spPr>
        <a:xfrm>
          <a:off x="4175614" y="807510"/>
          <a:ext cx="830404" cy="15862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42672" rIns="42672" bIns="42672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Final testing in fully integrated environment</a:t>
          </a: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Full data available for complete testing and validation</a:t>
          </a: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 Train all end users</a:t>
          </a: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 Roles and Responsibility setups complete</a:t>
          </a:r>
          <a:endParaRPr lang="en-US" sz="600" kern="1200" dirty="0"/>
        </a:p>
      </dsp:txBody>
      <dsp:txXfrm>
        <a:off x="4199936" y="831832"/>
        <a:ext cx="781760" cy="1537606"/>
      </dsp:txXfrm>
    </dsp:sp>
    <dsp:sp modelId="{1DC8A293-C0DE-4F38-BC03-681AEA77A328}">
      <dsp:nvSpPr>
        <dsp:cNvPr id="0" name=""/>
        <dsp:cNvSpPr/>
      </dsp:nvSpPr>
      <dsp:spPr>
        <a:xfrm>
          <a:off x="4961822" y="587857"/>
          <a:ext cx="266879" cy="2067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961822" y="629206"/>
        <a:ext cx="204855" cy="124048"/>
      </dsp:txXfrm>
    </dsp:sp>
    <dsp:sp modelId="{99BBF9D4-8FE4-4110-B824-D1EFC8E713CC}">
      <dsp:nvSpPr>
        <dsp:cNvPr id="0" name=""/>
        <dsp:cNvSpPr/>
      </dsp:nvSpPr>
      <dsp:spPr>
        <a:xfrm>
          <a:off x="5339481" y="574950"/>
          <a:ext cx="830404" cy="3488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672" tIns="42672" rIns="42672" bIns="22860" numCol="1" spcCol="1270" anchor="t" anchorCtr="0">
          <a:noAutofit/>
        </a:bodyPr>
        <a:lstStyle/>
        <a:p>
          <a:pPr lvl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Production</a:t>
          </a:r>
          <a:endParaRPr lang="en-US" sz="600" kern="1200" dirty="0"/>
        </a:p>
      </dsp:txBody>
      <dsp:txXfrm>
        <a:off x="5339481" y="574950"/>
        <a:ext cx="830404" cy="232560"/>
      </dsp:txXfrm>
    </dsp:sp>
    <dsp:sp modelId="{34695F6D-5863-495E-B69C-539047A50378}">
      <dsp:nvSpPr>
        <dsp:cNvPr id="0" name=""/>
        <dsp:cNvSpPr/>
      </dsp:nvSpPr>
      <dsp:spPr>
        <a:xfrm>
          <a:off x="5509564" y="807510"/>
          <a:ext cx="830404" cy="15862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42672" rIns="42672" bIns="42672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Go Live in Production Environment</a:t>
          </a: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All data entered prior to go live with open transaction sets</a:t>
          </a: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Reconciliation with Legacy / New </a:t>
          </a:r>
          <a:r>
            <a:rPr lang="en-US" sz="600" kern="1200" dirty="0" smtClean="0"/>
            <a:t>system and archive decommission</a:t>
          </a:r>
          <a:endParaRPr lang="en-US" sz="600" kern="1200" dirty="0"/>
        </a:p>
      </dsp:txBody>
      <dsp:txXfrm>
        <a:off x="5533886" y="831832"/>
        <a:ext cx="781760" cy="15376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750367-E023-491E-AF5E-9E2147E0CF62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57773-C691-4159-B654-4B7165BD1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1743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9B298-BE4A-4CB3-866C-B10CE8A708F3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A927BA-E26C-479C-8A6B-E1D052EE5F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824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D83E98-A0FE-42B6-BB6D-AF868B045335}" type="slidenum">
              <a:rPr lang="en-GB" smtClean="0"/>
              <a:pPr/>
              <a:t>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969006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90B3D4E-84B5-4885-BEB2-806821C0E13A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8938" y="688975"/>
            <a:ext cx="6116637" cy="3441700"/>
          </a:xfrm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89597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7350" y="687388"/>
            <a:ext cx="6119813" cy="34432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78B8B7-8F7E-46EB-8A00-6E994005FFB3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563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emf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HID 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4712400"/>
            <a:ext cx="9144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4000" y="2876400"/>
            <a:ext cx="8856000" cy="970829"/>
          </a:xfrm>
          <a:solidFill>
            <a:schemeClr val="accent1">
              <a:alpha val="80000"/>
            </a:schemeClr>
          </a:solidFill>
        </p:spPr>
        <p:txBody>
          <a:bodyPr lIns="288000" tIns="108000" rIns="288000" bIns="0" anchor="b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4000" y="3848400"/>
            <a:ext cx="8856000" cy="72000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288000" rIns="288000" bIns="10800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auto">
          <a:xfrm>
            <a:off x="325041" y="317834"/>
            <a:ext cx="5111055" cy="6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0" tIns="45720" rIns="180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spc="-6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rPr>
              <a:t>Powering the trusted identities of </a:t>
            </a:r>
            <a:br>
              <a:rPr kumimoji="0" lang="en-US" sz="1600" b="0" i="1" u="none" strike="noStrike" cap="none" spc="-6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rPr>
            </a:br>
            <a:r>
              <a:rPr kumimoji="0" lang="en-US" sz="1600" b="0" i="1" u="none" strike="noStrike" cap="none" spc="-6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rPr>
              <a:t>the world’s people, places &amp; things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-111510" y="-243389"/>
            <a:ext cx="24368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ASSA ABLOY. All rights reserved</a:t>
            </a:r>
            <a:endParaRPr lang="en-US" sz="900" b="1" dirty="0">
              <a:solidFill>
                <a:schemeClr val="tx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7251" y="4859228"/>
            <a:ext cx="942404" cy="130139"/>
          </a:xfrm>
          <a:prstGeom prst="rect">
            <a:avLst/>
          </a:prstGeom>
        </p:spPr>
      </p:pic>
      <p:pic>
        <p:nvPicPr>
          <p:cNvPr id="20" name="Picture 2" descr="tagline_black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94" y="4889679"/>
            <a:ext cx="1993385" cy="1285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6463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00" y="1188000"/>
            <a:ext cx="3780000" cy="4860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000" y="1701000"/>
            <a:ext cx="3780000" cy="2619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en-US" sz="1800" dirty="0" smtClean="0"/>
            </a:lvl1pPr>
            <a:lvl2pPr>
              <a:defRPr sz="1600"/>
            </a:lvl2pPr>
            <a:lvl3pPr marL="900000" indent="-270000">
              <a:defRPr lang="en-US" sz="1400" dirty="0" smtClean="0"/>
            </a:lvl3pPr>
            <a:lvl4pPr>
              <a:defRPr sz="1200"/>
            </a:lvl4pPr>
            <a:lvl5pPr>
              <a:defRPr lang="en-US" sz="1000" dirty="0" smtClean="0"/>
            </a:lvl5pPr>
            <a:lvl7pPr>
              <a:defRPr lang="en-US" dirty="0" smtClean="0"/>
            </a:lvl7pPr>
            <a:lvl9pPr>
              <a:defRPr lang="en-US" dirty="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000" y="1188000"/>
            <a:ext cx="3780000" cy="486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270000" indent="-270000">
              <a:buNone/>
              <a:defRPr lang="en-US" b="1" smtClean="0"/>
            </a:lvl1pPr>
          </a:lstStyle>
          <a:p>
            <a:pPr marL="0" lvl="0" indent="0">
              <a:spcBef>
                <a:spcPts val="0"/>
              </a:spcBef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440" y="1701000"/>
            <a:ext cx="3780000" cy="2619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en-US" sz="1800" dirty="0" smtClean="0"/>
            </a:lvl1pPr>
            <a:lvl2pPr>
              <a:defRPr lang="en-US" sz="1600" dirty="0" smtClean="0"/>
            </a:lvl2pPr>
            <a:lvl3pPr marL="792000" indent="-268288">
              <a:defRPr lang="en-US" sz="1400" dirty="0" smtClean="0"/>
            </a:lvl3pPr>
            <a:lvl4pPr marL="1081088" indent="-277813">
              <a:defRPr lang="en-US" sz="1200" dirty="0" smtClean="0"/>
            </a:lvl4pPr>
            <a:lvl5pPr marL="1349375" indent="-268288">
              <a:defRPr lang="en-US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0A3C3-2789-4AAC-B9FC-ED958E583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B12A-5800-403E-961A-ECA28888C93F}" type="datetimeFigureOut">
              <a:rPr lang="en-US" smtClean="0"/>
              <a:pPr/>
              <a:t>11/14/2018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902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0A3C3-2789-4AAC-B9FC-ED958E583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B12A-5800-403E-961A-ECA28888C93F}" type="datetimeFigureOut">
              <a:rPr lang="en-US" smtClean="0"/>
              <a:pPr/>
              <a:t>11/14/2018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709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0A3C3-2789-4AAC-B9FC-ED958E583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B12A-5800-403E-961A-ECA28888C93F}" type="datetimeFigureOut">
              <a:rPr lang="en-US" smtClean="0"/>
              <a:pPr/>
              <a:t>11/14/2018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195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4712400"/>
            <a:ext cx="9144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2619287"/>
            <a:ext cx="4572000" cy="810000"/>
          </a:xfrm>
          <a:solidFill>
            <a:schemeClr val="accent1">
              <a:alpha val="80000"/>
            </a:schemeClr>
          </a:solidFill>
        </p:spPr>
        <p:txBody>
          <a:bodyPr lIns="288000" tIns="108000" rIns="288000" bIns="108000" anchor="ctr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-111510" y="-243389"/>
            <a:ext cx="24368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ASSA ABLOY. All rights reserved</a:t>
            </a:r>
            <a:endParaRPr lang="en-US" sz="900" b="1" dirty="0">
              <a:solidFill>
                <a:schemeClr val="tx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52446" y="187448"/>
            <a:ext cx="720080" cy="28391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7251" y="4859228"/>
            <a:ext cx="942404" cy="130139"/>
          </a:xfrm>
          <a:prstGeom prst="rect">
            <a:avLst/>
          </a:prstGeom>
        </p:spPr>
      </p:pic>
      <p:pic>
        <p:nvPicPr>
          <p:cNvPr id="21" name="Picture 2" descr="tagline_black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94" y="4889679"/>
            <a:ext cx="1993385" cy="1285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6501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ID End">
    <p:bg>
      <p:bgPr>
        <a:blipFill dpi="0" rotWithShape="1">
          <a:blip r:embed="rId2">
            <a:alphaModFix amt="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4712400"/>
            <a:ext cx="9144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-111510" y="-243389"/>
            <a:ext cx="24368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ASSA ABLOY. All rights reserved</a:t>
            </a:r>
            <a:endParaRPr lang="en-US" sz="900" b="1" dirty="0">
              <a:solidFill>
                <a:schemeClr val="tx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7251" y="4859228"/>
            <a:ext cx="942404" cy="130139"/>
          </a:xfrm>
          <a:prstGeom prst="rect">
            <a:avLst/>
          </a:prstGeom>
        </p:spPr>
      </p:pic>
      <p:pic>
        <p:nvPicPr>
          <p:cNvPr id="21" name="Picture 2" descr="tagline_black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94" y="4889679"/>
            <a:ext cx="1993385" cy="128588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 userDrawn="1"/>
        </p:nvSpPr>
        <p:spPr>
          <a:xfrm>
            <a:off x="74704" y="77362"/>
            <a:ext cx="8999446" cy="4560112"/>
          </a:xfrm>
          <a:prstGeom prst="rect">
            <a:avLst/>
          </a:prstGeom>
          <a:noFill/>
          <a:ln w="152400" cmpd="sng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n>
                <a:solidFill>
                  <a:srgbClr val="005798"/>
                </a:solidFill>
              </a:ln>
              <a:solidFill>
                <a:srgbClr val="00539B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3405" y="1303284"/>
            <a:ext cx="3003942" cy="46293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6">
            <a:alphaModFix amt="50000"/>
          </a:blip>
          <a:srcRect l="-3153" r="26181"/>
          <a:stretch/>
        </p:blipFill>
        <p:spPr>
          <a:xfrm>
            <a:off x="481581" y="2483345"/>
            <a:ext cx="8508074" cy="13062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900" y="347880"/>
            <a:ext cx="1856111" cy="4158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2087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00150"/>
            <a:ext cx="8458200" cy="337185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solidFill>
                  <a:srgbClr val="001437"/>
                </a:solidFill>
                <a:latin typeface="+mn-lt"/>
                <a:cs typeface="Arial"/>
              </a:defRPr>
            </a:lvl4pPr>
            <a:lvl5pPr>
              <a:defRPr>
                <a:solidFill>
                  <a:srgbClr val="001437"/>
                </a:solidFill>
                <a:latin typeface="+mn-lt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92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4712400"/>
            <a:ext cx="9144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4000" y="2876400"/>
            <a:ext cx="8856000" cy="970829"/>
          </a:xfrm>
          <a:solidFill>
            <a:schemeClr val="accent1">
              <a:alpha val="80000"/>
            </a:schemeClr>
          </a:solidFill>
        </p:spPr>
        <p:txBody>
          <a:bodyPr lIns="288000" tIns="108000" rIns="288000" bIns="0" anchor="b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4000" y="3848400"/>
            <a:ext cx="8856000" cy="72000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288000" rIns="288000" bIns="10800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auto">
          <a:xfrm>
            <a:off x="325041" y="317834"/>
            <a:ext cx="5111055" cy="6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0" tIns="45720" rIns="180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spc="-6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rPr>
              <a:t>ASSA ABLOY is the global leader in door opening solutions, dedicated to satisfying end-user needs for security, safety and convenience</a:t>
            </a:r>
            <a:endParaRPr kumimoji="0" lang="en-US" sz="2000" b="0" i="0" u="none" strike="noStrike" cap="none" spc="-6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-111510" y="-243389"/>
            <a:ext cx="24368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ASSA ABLOY. All rights reserved</a:t>
            </a:r>
            <a:endParaRPr lang="en-US" sz="900" b="1" dirty="0">
              <a:solidFill>
                <a:schemeClr val="tx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52446" y="187448"/>
            <a:ext cx="720080" cy="28391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7251" y="4859228"/>
            <a:ext cx="942404" cy="130139"/>
          </a:xfrm>
          <a:prstGeom prst="rect">
            <a:avLst/>
          </a:prstGeom>
        </p:spPr>
      </p:pic>
      <p:pic>
        <p:nvPicPr>
          <p:cNvPr id="20" name="Picture 2" descr="tagline_black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94" y="4889679"/>
            <a:ext cx="1993385" cy="1285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04733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4712400"/>
            <a:ext cx="9144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4000" y="2876400"/>
            <a:ext cx="8856000" cy="970829"/>
          </a:xfrm>
          <a:solidFill>
            <a:schemeClr val="accent1">
              <a:alpha val="80000"/>
            </a:schemeClr>
          </a:solidFill>
        </p:spPr>
        <p:txBody>
          <a:bodyPr lIns="288000" tIns="108000" rIns="288000" bIns="0" anchor="b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4000" y="3848400"/>
            <a:ext cx="8856000" cy="72000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288000" rIns="288000" bIns="10800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auto">
          <a:xfrm>
            <a:off x="325041" y="317834"/>
            <a:ext cx="5111055" cy="6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0" tIns="45720" rIns="180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spc="-6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rPr>
              <a:t>ASSA ABLOY is the global leader in door opening solutions, dedicated to satisfying end-user needs for security, safety and convenience</a:t>
            </a:r>
            <a:endParaRPr kumimoji="0" lang="en-US" sz="2000" b="0" i="0" u="none" strike="noStrike" cap="none" spc="-6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11510" y="-243389"/>
            <a:ext cx="24368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ASSA ABLOY. All rights reserved</a:t>
            </a:r>
            <a:endParaRPr lang="en-US" sz="900" b="1" dirty="0">
              <a:solidFill>
                <a:schemeClr val="tx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52446" y="187448"/>
            <a:ext cx="720080" cy="28391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7251" y="4859228"/>
            <a:ext cx="942404" cy="130139"/>
          </a:xfrm>
          <a:prstGeom prst="rect">
            <a:avLst/>
          </a:prstGeom>
        </p:spPr>
      </p:pic>
      <p:pic>
        <p:nvPicPr>
          <p:cNvPr id="20" name="Picture 2" descr="tagline_black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94" y="4889679"/>
            <a:ext cx="1993385" cy="1285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36114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4712400"/>
            <a:ext cx="9144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4000" y="2876400"/>
            <a:ext cx="8856000" cy="970829"/>
          </a:xfrm>
          <a:solidFill>
            <a:schemeClr val="accent1">
              <a:alpha val="80000"/>
            </a:schemeClr>
          </a:solidFill>
        </p:spPr>
        <p:txBody>
          <a:bodyPr lIns="288000" tIns="108000" rIns="288000" bIns="0" anchor="b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4000" y="3848400"/>
            <a:ext cx="8856000" cy="72000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288000" rIns="288000" bIns="10800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auto">
          <a:xfrm>
            <a:off x="325041" y="317834"/>
            <a:ext cx="5111055" cy="6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0" tIns="45720" rIns="180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spc="-6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rPr>
              <a:t>ASSA ABLOY is the global leader in door opening solutions, dedicated to satisfying end-user needs for security, safety and convenience</a:t>
            </a:r>
            <a:endParaRPr kumimoji="0" lang="en-US" sz="2000" b="0" i="0" u="none" strike="noStrike" cap="none" spc="-6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11510" y="-243389"/>
            <a:ext cx="24368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ASSA ABLOY. All rights reserved</a:t>
            </a:r>
            <a:endParaRPr lang="en-US" sz="900" b="1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16416" y="4784930"/>
            <a:ext cx="720080" cy="283917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>
          <a:xfrm>
            <a:off x="56091" y="4740011"/>
            <a:ext cx="2044057" cy="353719"/>
            <a:chOff x="56091" y="4740011"/>
            <a:chExt cx="2044057" cy="353719"/>
          </a:xfrm>
        </p:grpSpPr>
        <p:sp>
          <p:nvSpPr>
            <p:cNvPr id="11" name="Text Placeholder 13"/>
            <p:cNvSpPr txBox="1">
              <a:spLocks/>
            </p:cNvSpPr>
            <p:nvPr userDrawn="1"/>
          </p:nvSpPr>
          <p:spPr bwMode="auto">
            <a:xfrm>
              <a:off x="56091" y="4740011"/>
              <a:ext cx="2044057" cy="353719"/>
            </a:xfrm>
            <a:prstGeom prst="rect">
              <a:avLst/>
            </a:prstGeom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20000"/>
                </a:spcBef>
                <a:buClr>
                  <a:srgbClr val="033873"/>
                </a:buClr>
                <a:buFont typeface="Wingdings" pitchFamily="2" charset="2"/>
                <a:buNone/>
              </a:pPr>
              <a:r>
                <a:rPr lang="en-US" sz="500" u="none" dirty="0" smtClean="0">
                  <a:solidFill>
                    <a:srgbClr val="A6A6A6"/>
                  </a:solidFill>
                  <a:cs typeface="Arial" pitchFamily="34" charset="0"/>
                </a:rPr>
                <a:t>PROPRIETARY INFORMATION. </a:t>
              </a:r>
            </a:p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33873"/>
                </a:buClr>
                <a:buSzTx/>
                <a:buFont typeface="Wingdings" pitchFamily="2" charset="2"/>
                <a:buNone/>
                <a:tabLst/>
                <a:defRPr/>
              </a:pPr>
              <a:r>
                <a:rPr lang="en-US" sz="500" u="none" spc="0" dirty="0" smtClean="0">
                  <a:solidFill>
                    <a:srgbClr val="A6A6A6"/>
                  </a:solidFill>
                  <a:cs typeface="Arial" pitchFamily="34" charset="0"/>
                </a:rPr>
                <a:t>© HID Global Corporation/ASSA ABLOY AB. All rights reserved. </a:t>
              </a:r>
              <a:br>
                <a:rPr lang="en-US" sz="500" u="none" spc="0" dirty="0" smtClean="0">
                  <a:solidFill>
                    <a:srgbClr val="A6A6A6"/>
                  </a:solidFill>
                  <a:cs typeface="Arial" pitchFamily="34" charset="0"/>
                </a:rPr>
              </a:br>
              <a:endParaRPr lang="en-US" sz="500" u="none" spc="0" dirty="0" smtClean="0">
                <a:solidFill>
                  <a:srgbClr val="A6A6A6"/>
                </a:solidFill>
                <a:cs typeface="Arial" pitchFamily="34" charset="0"/>
              </a:endParaRPr>
            </a:p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33873"/>
                </a:buClr>
                <a:buSzTx/>
                <a:buFont typeface="Wingdings" pitchFamily="2" charset="2"/>
                <a:buNone/>
                <a:tabLst/>
                <a:defRPr/>
              </a:pPr>
              <a:r>
                <a:rPr lang="en-US" sz="500" u="none" dirty="0" smtClean="0">
                  <a:solidFill>
                    <a:srgbClr val="A6A6A6"/>
                  </a:solidFill>
                  <a:cs typeface="Arial" pitchFamily="34" charset="0"/>
                </a:rPr>
                <a:t>An ASSA ABLOY Group brand 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434626" y="5024284"/>
              <a:ext cx="469392" cy="640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078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4712400"/>
            <a:ext cx="9144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4000" y="2876400"/>
            <a:ext cx="8856000" cy="970829"/>
          </a:xfrm>
          <a:solidFill>
            <a:schemeClr val="accent1">
              <a:alpha val="80000"/>
            </a:schemeClr>
          </a:solidFill>
        </p:spPr>
        <p:txBody>
          <a:bodyPr lIns="288000" tIns="108000" rIns="288000" bIns="0" anchor="b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4000" y="3848400"/>
            <a:ext cx="8856000" cy="72000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288000" rIns="288000" bIns="10800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auto">
          <a:xfrm>
            <a:off x="325041" y="317834"/>
            <a:ext cx="5111055" cy="6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0" tIns="45720" rIns="180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spc="-6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rPr>
              <a:t>ASSA ABLOY is the global leader in door opening solutions, dedicated to satisfying end-user needs for security, safety and convenience</a:t>
            </a:r>
            <a:endParaRPr kumimoji="0" lang="en-US" sz="2000" b="0" i="0" u="none" strike="noStrike" cap="none" spc="-6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11510" y="-243389"/>
            <a:ext cx="24368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ASSA ABLOY. All rights reserved</a:t>
            </a:r>
            <a:endParaRPr lang="en-US" sz="900" b="1" dirty="0">
              <a:solidFill>
                <a:schemeClr val="tx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52446" y="187448"/>
            <a:ext cx="720080" cy="28391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7251" y="4859228"/>
            <a:ext cx="942404" cy="130139"/>
          </a:xfrm>
          <a:prstGeom prst="rect">
            <a:avLst/>
          </a:prstGeom>
        </p:spPr>
      </p:pic>
      <p:pic>
        <p:nvPicPr>
          <p:cNvPr id="20" name="Picture 2" descr="tagline_black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94" y="4889679"/>
            <a:ext cx="1993385" cy="1285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650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Pl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4762800"/>
            <a:ext cx="9144000" cy="38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4000" y="2876400"/>
            <a:ext cx="8856000" cy="970829"/>
          </a:xfrm>
          <a:solidFill>
            <a:schemeClr val="accent1">
              <a:alpha val="80000"/>
            </a:schemeClr>
          </a:solidFill>
        </p:spPr>
        <p:txBody>
          <a:bodyPr lIns="288000" tIns="108000" rIns="288000" bIns="0" anchor="b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4000" y="3848400"/>
            <a:ext cx="8856000" cy="72000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288000" rIns="288000" bIns="10800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br>
              <a:rPr lang="en-US" dirty="0" smtClean="0"/>
            </a:br>
            <a:r>
              <a:rPr lang="en-US" dirty="0" smtClean="0"/>
              <a:t>May be 2 rows</a:t>
            </a:r>
            <a:endParaRPr lang="en-US" dirty="0"/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auto">
          <a:xfrm>
            <a:off x="325041" y="317834"/>
            <a:ext cx="5111055" cy="6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0" tIns="45720" rIns="180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spc="-6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rPr>
              <a:t>ASSA ABLOY is the global leader in door opening solutions, dedicated to satisfying end-user needs for security, safety and convenience</a:t>
            </a:r>
            <a:endParaRPr kumimoji="0" lang="en-US" sz="2000" b="0" i="0" u="none" strike="noStrike" cap="none" spc="-6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11510" y="-243389"/>
            <a:ext cx="24368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ASSA ABLOY. All rights reserved</a:t>
            </a:r>
            <a:endParaRPr lang="en-US" sz="900" b="1" dirty="0">
              <a:solidFill>
                <a:schemeClr val="tx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52446" y="187448"/>
            <a:ext cx="720080" cy="28391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7251" y="4859228"/>
            <a:ext cx="942404" cy="130139"/>
          </a:xfrm>
          <a:prstGeom prst="rect">
            <a:avLst/>
          </a:prstGeom>
        </p:spPr>
      </p:pic>
      <p:pic>
        <p:nvPicPr>
          <p:cNvPr id="20" name="Picture 2" descr="tagline_black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94" y="4889679"/>
            <a:ext cx="1993385" cy="1285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94910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120587"/>
            <a:ext cx="7920000" cy="1080000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00" y="3204057"/>
            <a:ext cx="7920000" cy="11340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0463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12000" y="1201500"/>
            <a:ext cx="7920000" cy="3132000"/>
          </a:xfrm>
        </p:spPr>
        <p:txBody>
          <a:bodyPr vert="horz" lIns="0" tIns="0" rIns="0" bIns="0" rtlCol="0">
            <a:norm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0A3C3-2789-4AAC-B9FC-ED958E583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B12A-5800-403E-961A-ECA28888C93F}" type="datetimeFigureOut">
              <a:rPr lang="en-US" smtClean="0"/>
              <a:pPr/>
              <a:t>11/14/2018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479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000" y="1201500"/>
            <a:ext cx="3780000" cy="313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en-US" sz="1800" dirty="0" smtClean="0"/>
            </a:lvl1pPr>
            <a:lvl2pPr>
              <a:defRPr sz="1600"/>
            </a:lvl2pPr>
            <a:lvl3pPr>
              <a:defRPr lang="en-US" sz="1400" dirty="0" smtClean="0"/>
            </a:lvl3pPr>
            <a:lvl4pPr>
              <a:defRPr sz="1200"/>
            </a:lvl4pPr>
            <a:lvl5pPr>
              <a:defRPr lang="en-US" sz="1000" dirty="0" smtClean="0"/>
            </a:lvl5pPr>
            <a:lvl7pPr>
              <a:defRPr lang="en-US" dirty="0" smtClean="0"/>
            </a:lvl7pPr>
            <a:lvl9pPr>
              <a:defRPr lang="en-US" dirty="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2440" y="1200150"/>
            <a:ext cx="3780000" cy="313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lang="en-US" sz="1800" dirty="0" smtClean="0"/>
            </a:lvl1pPr>
            <a:lvl2pPr>
              <a:defRPr lang="en-US" sz="1600" dirty="0" smtClean="0"/>
            </a:lvl2pPr>
            <a:lvl3pPr>
              <a:defRPr lang="en-US" sz="1400" dirty="0" smtClean="0"/>
            </a:lvl3pPr>
            <a:lvl4pPr>
              <a:defRPr lang="en-US" sz="1200" dirty="0" smtClean="0"/>
            </a:lvl4pPr>
            <a:lvl5pPr>
              <a:defRPr lang="en-US" sz="1000" dirty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0A3C3-2789-4AAC-B9FC-ED958E583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B12A-5800-403E-961A-ECA28888C93F}" type="datetimeFigureOut">
              <a:rPr lang="en-US" smtClean="0"/>
              <a:pPr/>
              <a:t>11/14/2018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663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2000" y="405000"/>
            <a:ext cx="7920000" cy="67500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12000" y="1201500"/>
            <a:ext cx="7920000" cy="313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18238" y="4837554"/>
            <a:ext cx="1080000" cy="189000"/>
          </a:xfrm>
          <a:prstGeom prst="rect">
            <a:avLst/>
          </a:prstGeom>
        </p:spPr>
        <p:txBody>
          <a:bodyPr wrap="none" lIns="0" tIns="0" rIns="0" bIns="0" anchor="ctr"/>
          <a:lstStyle>
            <a:lvl1pPr algn="ctr">
              <a:defRPr sz="800" b="1">
                <a:solidFill>
                  <a:schemeClr val="accent2"/>
                </a:solidFill>
              </a:defRPr>
            </a:lvl1pPr>
          </a:lstStyle>
          <a:p>
            <a:fld id="{FF60A3C3-2789-4AAC-B9FC-ED958E583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5148064" y="4837555"/>
            <a:ext cx="2160000" cy="189000"/>
          </a:xfrm>
          <a:prstGeom prst="rect">
            <a:avLst/>
          </a:prstGeom>
        </p:spPr>
        <p:txBody>
          <a:bodyPr wrap="none" lIns="0" tIns="0" rIns="0" bIns="0" anchor="ctr"/>
          <a:lstStyle>
            <a:lvl1pPr algn="r">
              <a:defRPr sz="800" b="1">
                <a:solidFill>
                  <a:schemeClr val="accent2"/>
                </a:solidFill>
              </a:defRPr>
            </a:lvl1pPr>
          </a:lstStyle>
          <a:p>
            <a:fld id="{A4D6B12A-5800-403E-961A-ECA28888C93F}" type="datetimeFigureOut">
              <a:rPr lang="en-US" smtClean="0"/>
              <a:pPr/>
              <a:t>11/14/2018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2000" y="189000"/>
            <a:ext cx="7920000" cy="1620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>
              <a:defRPr lang="en-US" sz="800" b="1" dirty="0">
                <a:solidFill>
                  <a:schemeClr val="accent2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-111510" y="-243389"/>
            <a:ext cx="24368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ASSA ABLOY. All rights reserved</a:t>
            </a:r>
            <a:endParaRPr lang="en-US" sz="900" b="1" dirty="0">
              <a:solidFill>
                <a:schemeClr val="tx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0" y="0"/>
            <a:ext cx="9144000" cy="4712400"/>
            <a:chOff x="0" y="0"/>
            <a:chExt cx="9144000" cy="4712400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0"/>
              <a:ext cx="144000" cy="4712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9000000" y="0"/>
              <a:ext cx="144000" cy="4712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4568400"/>
              <a:ext cx="9144000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252446" y="187448"/>
            <a:ext cx="720080" cy="28391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7251" y="4859228"/>
            <a:ext cx="942404" cy="130139"/>
          </a:xfrm>
          <a:prstGeom prst="rect">
            <a:avLst/>
          </a:prstGeom>
        </p:spPr>
      </p:pic>
      <p:pic>
        <p:nvPicPr>
          <p:cNvPr id="25" name="Picture 2" descr="tagline_black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94" y="4889679"/>
            <a:ext cx="1993385" cy="128588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3049439" y="4549907"/>
            <a:ext cx="3045123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33873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500" b="0" i="0" u="none" strike="noStrike" baseline="0" dirty="0" smtClean="0">
                <a:solidFill>
                  <a:schemeClr val="bg1"/>
                </a:solidFill>
                <a:latin typeface="Geneva"/>
              </a:rPr>
              <a:t>PROPRIETARY INFORMATION. Do not reproduce, distribute, or disclose. No unauthorized use.</a:t>
            </a:r>
            <a:endParaRPr kumimoji="0" lang="en-US" sz="5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45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61" r:id="rId3"/>
    <p:sldLayoutId id="2147483668" r:id="rId4"/>
    <p:sldLayoutId id="2147483669" r:id="rId5"/>
    <p:sldLayoutId id="2147483672" r:id="rId6"/>
    <p:sldLayoutId id="2147483671" r:id="rId7"/>
    <p:sldLayoutId id="2147483662" r:id="rId8"/>
    <p:sldLayoutId id="2147483664" r:id="rId9"/>
    <p:sldLayoutId id="2147483665" r:id="rId10"/>
    <p:sldLayoutId id="2147483666" r:id="rId11"/>
    <p:sldLayoutId id="2147483667" r:id="rId12"/>
    <p:sldLayoutId id="2147483670" r:id="rId13"/>
    <p:sldLayoutId id="2147483675" r:id="rId14"/>
    <p:sldLayoutId id="2147483676" r:id="rId15"/>
  </p:sldLayoutIdLst>
  <p:txStyles>
    <p:titleStyle>
      <a:lvl1pPr algn="l" defTabSz="914400" rtl="0" eaLnBrk="1" latinLnBrk="0" hangingPunct="1">
        <a:spcBef>
          <a:spcPct val="0"/>
        </a:spcBef>
        <a:buNone/>
        <a:defRPr lang="en-US"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8000"/>
        </a:lnSpc>
        <a:spcBef>
          <a:spcPts val="1400"/>
        </a:spcBef>
        <a:buClr>
          <a:schemeClr val="accent1"/>
        </a:buClr>
        <a:buFont typeface="Wingdings" panose="05000000000000000000" pitchFamily="2" charset="2"/>
        <a:buChar char="§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914400" rtl="0" eaLnBrk="1" latinLnBrk="0" hangingPunct="1">
        <a:lnSpc>
          <a:spcPct val="108000"/>
        </a:lnSpc>
        <a:spcBef>
          <a:spcPts val="800"/>
        </a:spcBef>
        <a:buFont typeface="Arial" panose="020B0604020202020204" pitchFamily="34" charset="0"/>
        <a:buChar char="–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900000" indent="-270000" algn="l" defTabSz="914400" rtl="0" eaLnBrk="1" latinLnBrk="0" hangingPunct="1">
        <a:lnSpc>
          <a:spcPct val="108000"/>
        </a:lnSpc>
        <a:spcBef>
          <a:spcPts val="500"/>
        </a:spcBef>
        <a:buFont typeface="Arial" panose="020B0604020202020204" pitchFamily="34" charset="0"/>
        <a:buChar char="•"/>
        <a:defRPr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188000" indent="-268288" algn="l" defTabSz="914400" rtl="0" eaLnBrk="1" latinLnBrk="0" hangingPunct="1">
        <a:lnSpc>
          <a:spcPct val="108000"/>
        </a:lnSpc>
        <a:spcBef>
          <a:spcPts val="500"/>
        </a:spcBef>
        <a:buFont typeface="Arial" panose="020B0604020202020204" pitchFamily="34" charset="0"/>
        <a:buChar char="–"/>
        <a:defRPr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440000" indent="-270000" algn="l" defTabSz="914400" rtl="0" eaLnBrk="1" latinLnBrk="0" hangingPunct="1">
        <a:lnSpc>
          <a:spcPct val="108000"/>
        </a:lnSpc>
        <a:spcBef>
          <a:spcPts val="500"/>
        </a:spcBef>
        <a:buFont typeface="Arial" panose="020B0604020202020204" pitchFamily="34" charset="0"/>
        <a:buChar char="»"/>
        <a:defRPr lang="en-US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85713" y="4010683"/>
            <a:ext cx="5373793" cy="416831"/>
          </a:xfrm>
        </p:spPr>
        <p:txBody>
          <a:bodyPr/>
          <a:lstStyle/>
          <a:p>
            <a:r>
              <a:rPr lang="en-US" dirty="0" smtClean="0"/>
              <a:t>November 16, 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000" y="2876400"/>
            <a:ext cx="8856000" cy="970829"/>
          </a:xfrm>
        </p:spPr>
        <p:txBody>
          <a:bodyPr/>
          <a:lstStyle/>
          <a:p>
            <a:r>
              <a:rPr lang="en-US" dirty="0" smtClean="0"/>
              <a:t>CROSSMATCH</a:t>
            </a:r>
            <a:br>
              <a:rPr lang="en-US" dirty="0" smtClean="0"/>
            </a:br>
            <a:r>
              <a:rPr lang="en-US" dirty="0" smtClean="0"/>
              <a:t>Introduction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19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AutoShape 147"/>
          <p:cNvSpPr>
            <a:spLocks noChangeArrowheads="1"/>
          </p:cNvSpPr>
          <p:nvPr/>
        </p:nvSpPr>
        <p:spPr bwMode="auto">
          <a:xfrm>
            <a:off x="238002" y="617108"/>
            <a:ext cx="6257925" cy="1365647"/>
          </a:xfrm>
          <a:prstGeom prst="roundRect">
            <a:avLst>
              <a:gd name="adj" fmla="val 0"/>
            </a:avLst>
          </a:prstGeom>
          <a:solidFill>
            <a:srgbClr val="99CCFF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5C7A99"/>
            </a:prstShdw>
          </a:effectLst>
        </p:spPr>
        <p:txBody>
          <a:bodyPr wrap="none" tIns="6858"/>
          <a:lstStyle/>
          <a:p>
            <a:pPr algn="ctr"/>
            <a:r>
              <a:rPr lang="en-US" sz="900" b="1" dirty="0"/>
              <a:t>PMO</a:t>
            </a:r>
          </a:p>
        </p:txBody>
      </p:sp>
      <p:sp>
        <p:nvSpPr>
          <p:cNvPr id="23556" name="Rectangle 41"/>
          <p:cNvSpPr>
            <a:spLocks noGrp="1" noChangeArrowheads="1"/>
          </p:cNvSpPr>
          <p:nvPr>
            <p:ph type="title" idx="4294967295"/>
          </p:nvPr>
        </p:nvSpPr>
        <p:spPr>
          <a:xfrm>
            <a:off x="184363" y="164306"/>
            <a:ext cx="6048375" cy="25360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Sample </a:t>
            </a:r>
            <a:r>
              <a:rPr lang="en-US" dirty="0" smtClean="0"/>
              <a:t>Project </a:t>
            </a:r>
            <a:r>
              <a:rPr lang="en-US" dirty="0" smtClean="0"/>
              <a:t>Team</a:t>
            </a:r>
          </a:p>
        </p:txBody>
      </p:sp>
      <p:graphicFrame>
        <p:nvGraphicFramePr>
          <p:cNvPr id="434731" name="Group 555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594878020"/>
              </p:ext>
            </p:extLst>
          </p:nvPr>
        </p:nvGraphicFramePr>
        <p:xfrm>
          <a:off x="3862312" y="795313"/>
          <a:ext cx="1859882" cy="960120"/>
        </p:xfrm>
        <a:graphic>
          <a:graphicData uri="http://schemas.openxmlformats.org/drawingml/2006/table">
            <a:tbl>
              <a:tblPr/>
              <a:tblGrid>
                <a:gridCol w="18598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00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Lead Transformation Owners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066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Stanley Therneau – Program Manager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Bruce Kamph – GQ&amp;O Integration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Mary </a:t>
                      </a: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Procyk – Acquisition </a:t>
                      </a: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Finance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Dave Stewart – Operational Excellence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TBD – Sales Operations</a:t>
                      </a: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34226" name="Group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821768"/>
              </p:ext>
            </p:extLst>
          </p:nvPr>
        </p:nvGraphicFramePr>
        <p:xfrm>
          <a:off x="311416" y="795313"/>
          <a:ext cx="2013443" cy="1045393"/>
        </p:xfrm>
        <a:graphic>
          <a:graphicData uri="http://schemas.openxmlformats.org/drawingml/2006/table">
            <a:tbl>
              <a:tblPr/>
              <a:tblGrid>
                <a:gridCol w="1028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7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013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Steering Committee</a:t>
                      </a:r>
                    </a:p>
                  </a:txBody>
                  <a:tcPr marL="27432" marR="27432" marT="20574" marB="20574" horzOverflow="overflow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066B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36576" marR="36576" marT="27432" marB="27432" horzOverflow="overflow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066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IT Council</a:t>
                      </a:r>
                      <a:endParaRPr kumimoji="0" 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27432" marR="27432" marT="20574" marB="20574" horzOverflow="overflow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066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Stakeholders</a:t>
                      </a:r>
                    </a:p>
                  </a:txBody>
                  <a:tcPr marL="27432" marR="27432" marT="20574" marB="20574" horzOverflow="overflow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066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26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Stefan </a:t>
                      </a:r>
                      <a:r>
                        <a:rPr kumimoji="0" lang="en-US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Widing</a:t>
                      </a: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Laura Crumley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Rodney Glass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Mike Fitzgerald</a:t>
                      </a:r>
                    </a:p>
                  </a:txBody>
                  <a:tcPr marL="27432" marR="27432" marT="20574" marB="20574" horzOverflow="overflow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Harm </a:t>
                      </a:r>
                      <a:r>
                        <a:rPr kumimoji="0" lang="en-US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Radstak</a:t>
                      </a: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Susan </a:t>
                      </a: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Kosiba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Stephanie Moore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Mary Procyk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Audrey Bielawa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Dave Stewart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27432" marR="27432" marT="20574" marB="20574" horzOverflow="overflow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34663" name="Group 4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449912"/>
              </p:ext>
            </p:extLst>
          </p:nvPr>
        </p:nvGraphicFramePr>
        <p:xfrm>
          <a:off x="238002" y="2046773"/>
          <a:ext cx="8599232" cy="2448537"/>
        </p:xfrm>
        <a:graphic>
          <a:graphicData uri="http://schemas.openxmlformats.org/drawingml/2006/table">
            <a:tbl>
              <a:tblPr/>
              <a:tblGrid>
                <a:gridCol w="1206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21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77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508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154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154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64426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Core Team</a:t>
                      </a:r>
                      <a:endParaRPr kumimoji="0" 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27432" marR="27432" marT="20574" marB="20574" horzOverflow="overflow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066B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8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Finance (Record to Record)</a:t>
                      </a: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6858" marR="6858" marT="6858" marB="6858" horzOverflow="overflow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Eng/ Doc Control (Agile)</a:t>
                      </a:r>
                    </a:p>
                  </a:txBody>
                  <a:tcPr marL="6858" marR="6858" marT="6858" marB="6858" horzOverflow="overflow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Projects</a:t>
                      </a: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6858" marR="6858" marT="6858" marB="6858" horzOverflow="overflow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CRM</a:t>
                      </a:r>
                    </a:p>
                  </a:txBody>
                  <a:tcPr marL="6858" marR="6858" marT="6858" marB="6858" horzOverflow="overflow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Order Mgmt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(Order to Cash) /Pricing</a:t>
                      </a: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6858" marR="6858" marT="6858" marB="6858" horzOverflow="overflow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Supply Chain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(Procure to Pay)</a:t>
                      </a:r>
                    </a:p>
                  </a:txBody>
                  <a:tcPr marL="6858" marR="6858" marT="6858" marB="6858" horzOverflow="overflow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</a:pPr>
                      <a:r>
                        <a:rPr kumimoji="0" lang="en-US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(Plan to Produce)</a:t>
                      </a:r>
                    </a:p>
                  </a:txBody>
                  <a:tcPr marL="6858" marR="6858" marT="6858" marB="6858" horzOverflow="overflow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8825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  <a:defRPr/>
                      </a:pP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+mn-ea"/>
                        <a:cs typeface="Arial" charset="0"/>
                      </a:endParaRPr>
                    </a:p>
                  </a:txBody>
                  <a:tcPr marL="7144" marR="7144" marT="7144" marB="0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85" marR="37385" marT="0" marB="0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5715000" algn="l"/>
                        </a:tabLst>
                        <a:defRPr/>
                      </a:pP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+mn-ea"/>
                        <a:cs typeface="Arial" charset="0"/>
                      </a:endParaRPr>
                    </a:p>
                  </a:txBody>
                  <a:tcPr marL="6858" marR="6858" marT="6858" marB="6858" horzOverflow="overflow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+mn-ea"/>
                        <a:cs typeface="Arial" charset="0"/>
                      </a:endParaRPr>
                    </a:p>
                  </a:txBody>
                  <a:tcPr marL="6858" marR="6858" marT="6858" marB="6858" horzOverflow="overflow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+mn-ea"/>
                        <a:cs typeface="Arial" charset="0"/>
                      </a:endParaRPr>
                    </a:p>
                  </a:txBody>
                  <a:tcPr marL="6858" marR="6858" marT="6858" marB="6858" horzOverflow="overflow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+mn-ea"/>
                        <a:cs typeface="Arial" charset="0"/>
                      </a:endParaRPr>
                    </a:p>
                  </a:txBody>
                  <a:tcPr marL="6858" marR="6858" marT="6858" marB="6858" horzOverflow="overflow">
                    <a:lnL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6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99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148" name="Slide Number Placeholder 3"/>
          <p:cNvSpPr txBox="1">
            <a:spLocks noGrp="1"/>
          </p:cNvSpPr>
          <p:nvPr/>
        </p:nvSpPr>
        <p:spPr bwMode="auto">
          <a:xfrm>
            <a:off x="4306491" y="4817269"/>
            <a:ext cx="531019" cy="1762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>
              <a:defRPr/>
            </a:pPr>
            <a:fld id="{9F1CF522-3557-4E1A-BBED-4C41C9713F4D}" type="slidenum">
              <a:rPr lang="sv-SE" sz="750"/>
              <a:pPr algn="ctr" eaLnBrk="0" hangingPunct="0">
                <a:defRPr/>
              </a:pPr>
              <a:t>10</a:t>
            </a:fld>
            <a:endParaRPr lang="sv-SE" sz="750" dirty="0"/>
          </a:p>
        </p:txBody>
      </p:sp>
    </p:spTree>
    <p:extLst>
      <p:ext uri="{BB962C8B-B14F-4D97-AF65-F5344CB8AC3E}">
        <p14:creationId xmlns:p14="http://schemas.microsoft.com/office/powerpoint/2010/main" val="154834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089" y="501446"/>
            <a:ext cx="8804524" cy="391722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08371" y="110867"/>
            <a:ext cx="6048375" cy="34647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smtClean="0"/>
              <a:t>Project / Gate Process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08725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467369"/>
              </p:ext>
            </p:extLst>
          </p:nvPr>
        </p:nvGraphicFramePr>
        <p:xfrm>
          <a:off x="247775" y="884908"/>
          <a:ext cx="8477370" cy="34688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5476">
                  <a:extLst>
                    <a:ext uri="{9D8B030D-6E8A-4147-A177-3AD203B41FA5}">
                      <a16:colId xmlns:a16="http://schemas.microsoft.com/office/drawing/2014/main" val="4214257373"/>
                    </a:ext>
                  </a:extLst>
                </a:gridCol>
                <a:gridCol w="484421">
                  <a:extLst>
                    <a:ext uri="{9D8B030D-6E8A-4147-A177-3AD203B41FA5}">
                      <a16:colId xmlns:a16="http://schemas.microsoft.com/office/drawing/2014/main" val="851002783"/>
                    </a:ext>
                  </a:extLst>
                </a:gridCol>
                <a:gridCol w="484421">
                  <a:extLst>
                    <a:ext uri="{9D8B030D-6E8A-4147-A177-3AD203B41FA5}">
                      <a16:colId xmlns:a16="http://schemas.microsoft.com/office/drawing/2014/main" val="416781942"/>
                    </a:ext>
                  </a:extLst>
                </a:gridCol>
                <a:gridCol w="484421">
                  <a:extLst>
                    <a:ext uri="{9D8B030D-6E8A-4147-A177-3AD203B41FA5}">
                      <a16:colId xmlns:a16="http://schemas.microsoft.com/office/drawing/2014/main" val="1007774868"/>
                    </a:ext>
                  </a:extLst>
                </a:gridCol>
                <a:gridCol w="484421">
                  <a:extLst>
                    <a:ext uri="{9D8B030D-6E8A-4147-A177-3AD203B41FA5}">
                      <a16:colId xmlns:a16="http://schemas.microsoft.com/office/drawing/2014/main" val="92491112"/>
                    </a:ext>
                  </a:extLst>
                </a:gridCol>
                <a:gridCol w="484421">
                  <a:extLst>
                    <a:ext uri="{9D8B030D-6E8A-4147-A177-3AD203B41FA5}">
                      <a16:colId xmlns:a16="http://schemas.microsoft.com/office/drawing/2014/main" val="1285707143"/>
                    </a:ext>
                  </a:extLst>
                </a:gridCol>
                <a:gridCol w="484421">
                  <a:extLst>
                    <a:ext uri="{9D8B030D-6E8A-4147-A177-3AD203B41FA5}">
                      <a16:colId xmlns:a16="http://schemas.microsoft.com/office/drawing/2014/main" val="374277932"/>
                    </a:ext>
                  </a:extLst>
                </a:gridCol>
                <a:gridCol w="484421">
                  <a:extLst>
                    <a:ext uri="{9D8B030D-6E8A-4147-A177-3AD203B41FA5}">
                      <a16:colId xmlns:a16="http://schemas.microsoft.com/office/drawing/2014/main" val="1333070383"/>
                    </a:ext>
                  </a:extLst>
                </a:gridCol>
                <a:gridCol w="484421">
                  <a:extLst>
                    <a:ext uri="{9D8B030D-6E8A-4147-A177-3AD203B41FA5}">
                      <a16:colId xmlns:a16="http://schemas.microsoft.com/office/drawing/2014/main" val="2397583192"/>
                    </a:ext>
                  </a:extLst>
                </a:gridCol>
                <a:gridCol w="484421">
                  <a:extLst>
                    <a:ext uri="{9D8B030D-6E8A-4147-A177-3AD203B41FA5}">
                      <a16:colId xmlns:a16="http://schemas.microsoft.com/office/drawing/2014/main" val="817722179"/>
                    </a:ext>
                  </a:extLst>
                </a:gridCol>
                <a:gridCol w="484421">
                  <a:extLst>
                    <a:ext uri="{9D8B030D-6E8A-4147-A177-3AD203B41FA5}">
                      <a16:colId xmlns:a16="http://schemas.microsoft.com/office/drawing/2014/main" val="3737011215"/>
                    </a:ext>
                  </a:extLst>
                </a:gridCol>
                <a:gridCol w="484421">
                  <a:extLst>
                    <a:ext uri="{9D8B030D-6E8A-4147-A177-3AD203B41FA5}">
                      <a16:colId xmlns:a16="http://schemas.microsoft.com/office/drawing/2014/main" val="2203729411"/>
                    </a:ext>
                  </a:extLst>
                </a:gridCol>
                <a:gridCol w="484421">
                  <a:extLst>
                    <a:ext uri="{9D8B030D-6E8A-4147-A177-3AD203B41FA5}">
                      <a16:colId xmlns:a16="http://schemas.microsoft.com/office/drawing/2014/main" val="805144511"/>
                    </a:ext>
                  </a:extLst>
                </a:gridCol>
                <a:gridCol w="484421">
                  <a:extLst>
                    <a:ext uri="{9D8B030D-6E8A-4147-A177-3AD203B41FA5}">
                      <a16:colId xmlns:a16="http://schemas.microsoft.com/office/drawing/2014/main" val="3728948855"/>
                    </a:ext>
                  </a:extLst>
                </a:gridCol>
                <a:gridCol w="484421">
                  <a:extLst>
                    <a:ext uri="{9D8B030D-6E8A-4147-A177-3AD203B41FA5}">
                      <a16:colId xmlns:a16="http://schemas.microsoft.com/office/drawing/2014/main" val="2872155439"/>
                    </a:ext>
                  </a:extLst>
                </a:gridCol>
              </a:tblGrid>
              <a:tr h="7115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u="none" strike="noStrike" dirty="0">
                          <a:effectLst/>
                        </a:rPr>
                        <a:t>Task Name</a:t>
                      </a:r>
                      <a:endParaRPr lang="en-US" sz="600" b="1" i="0" u="none" strike="noStrike" dirty="0">
                        <a:solidFill>
                          <a:srgbClr val="36363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u="none" strike="noStrike" dirty="0">
                          <a:effectLst/>
                        </a:rPr>
                        <a:t>Nov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u="none" strike="noStrike" dirty="0">
                          <a:effectLst/>
                        </a:rPr>
                        <a:t>Dec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u="none" strike="noStrike">
                          <a:effectLst/>
                        </a:rPr>
                        <a:t>Jan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u="none" strike="noStrike">
                          <a:effectLst/>
                        </a:rPr>
                        <a:t>Feb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u="none" strike="noStrike">
                          <a:effectLst/>
                        </a:rPr>
                        <a:t>Mar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u="none" strike="noStrike">
                          <a:effectLst/>
                        </a:rPr>
                        <a:t>Apr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u="none" strike="noStrike">
                          <a:effectLst/>
                        </a:rPr>
                        <a:t>May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u="none" strike="noStrike">
                          <a:effectLst/>
                        </a:rPr>
                        <a:t>Jun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u="none" strike="noStrike">
                          <a:effectLst/>
                        </a:rPr>
                        <a:t>Jul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u="none" strike="noStrike">
                          <a:effectLst/>
                        </a:rPr>
                        <a:t>Aug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u="none" strike="noStrike">
                          <a:effectLst/>
                        </a:rPr>
                        <a:t>Sep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u="none" strike="noStrike">
                          <a:effectLst/>
                        </a:rPr>
                        <a:t>Oct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u="none" strike="noStrike">
                          <a:effectLst/>
                        </a:rPr>
                        <a:t>Nov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u="none" strike="noStrike">
                          <a:effectLst/>
                        </a:rPr>
                        <a:t>Dec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extLst>
                  <a:ext uri="{0D108BD9-81ED-4DB2-BD59-A6C34878D82A}">
                    <a16:rowId xmlns:a16="http://schemas.microsoft.com/office/drawing/2014/main" val="3390653483"/>
                  </a:ext>
                </a:extLst>
              </a:tr>
              <a:tr h="14329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extLst>
                  <a:ext uri="{0D108BD9-81ED-4DB2-BD59-A6C34878D82A}">
                    <a16:rowId xmlns:a16="http://schemas.microsoft.com/office/drawing/2014/main" val="2097432224"/>
                  </a:ext>
                </a:extLst>
              </a:tr>
              <a:tr h="148239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u="none" strike="noStrike">
                          <a:effectLst/>
                        </a:rPr>
                        <a:t>Crossmatch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extLst>
                  <a:ext uri="{0D108BD9-81ED-4DB2-BD59-A6C34878D82A}">
                    <a16:rowId xmlns:a16="http://schemas.microsoft.com/office/drawing/2014/main" val="2253006672"/>
                  </a:ext>
                </a:extLst>
              </a:tr>
              <a:tr h="148239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u="none" strike="noStrike">
                          <a:effectLst/>
                        </a:rPr>
                        <a:t>Discovery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 dirty="0">
                          <a:effectLst/>
                        </a:rPr>
                        <a:t>Discovery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extLst>
                  <a:ext uri="{0D108BD9-81ED-4DB2-BD59-A6C34878D82A}">
                    <a16:rowId xmlns:a16="http://schemas.microsoft.com/office/drawing/2014/main" val="1153486945"/>
                  </a:ext>
                </a:extLst>
              </a:tr>
              <a:tr h="1432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u="none" strike="noStrike">
                          <a:effectLst/>
                        </a:rPr>
                        <a:t>Infrastructure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extLst>
                  <a:ext uri="{0D108BD9-81ED-4DB2-BD59-A6C34878D82A}">
                    <a16:rowId xmlns:a16="http://schemas.microsoft.com/office/drawing/2014/main" val="341987135"/>
                  </a:ext>
                </a:extLst>
              </a:tr>
              <a:tr h="1432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u="none" strike="noStrike">
                          <a:effectLst/>
                        </a:rPr>
                        <a:t>   Site Assessment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>
                          <a:effectLst/>
                        </a:rPr>
                        <a:t>Assess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extLst>
                  <a:ext uri="{0D108BD9-81ED-4DB2-BD59-A6C34878D82A}">
                    <a16:rowId xmlns:a16="http://schemas.microsoft.com/office/drawing/2014/main" val="4028091963"/>
                  </a:ext>
                </a:extLst>
              </a:tr>
              <a:tr h="1432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u="none" strike="noStrike">
                          <a:effectLst/>
                        </a:rPr>
                        <a:t>   OIB - Design/Order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>
                          <a:effectLst/>
                        </a:rPr>
                        <a:t>O-Design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extLst>
                  <a:ext uri="{0D108BD9-81ED-4DB2-BD59-A6C34878D82A}">
                    <a16:rowId xmlns:a16="http://schemas.microsoft.com/office/drawing/2014/main" val="586340690"/>
                  </a:ext>
                </a:extLst>
              </a:tr>
              <a:tr h="1432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u="none" strike="noStrike">
                          <a:effectLst/>
                        </a:rPr>
                        <a:t>   OIB - Config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>
                          <a:effectLst/>
                        </a:rPr>
                        <a:t>O-Config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extLst>
                  <a:ext uri="{0D108BD9-81ED-4DB2-BD59-A6C34878D82A}">
                    <a16:rowId xmlns:a16="http://schemas.microsoft.com/office/drawing/2014/main" val="53150915"/>
                  </a:ext>
                </a:extLst>
              </a:tr>
              <a:tr h="1432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u="none" strike="noStrike">
                          <a:effectLst/>
                        </a:rPr>
                        <a:t>   OIB - Deploy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>
                          <a:effectLst/>
                        </a:rPr>
                        <a:t>O-Deploy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extLst>
                  <a:ext uri="{0D108BD9-81ED-4DB2-BD59-A6C34878D82A}">
                    <a16:rowId xmlns:a16="http://schemas.microsoft.com/office/drawing/2014/main" val="1429876060"/>
                  </a:ext>
                </a:extLst>
              </a:tr>
              <a:tr h="1432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u="none" strike="noStrike">
                          <a:effectLst/>
                        </a:rPr>
                        <a:t>   Email/Skype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>
                          <a:effectLst/>
                        </a:rPr>
                        <a:t>Email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>
                          <a:effectLst/>
                        </a:rPr>
                        <a:t>Email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extLst>
                  <a:ext uri="{0D108BD9-81ED-4DB2-BD59-A6C34878D82A}">
                    <a16:rowId xmlns:a16="http://schemas.microsoft.com/office/drawing/2014/main" val="965072771"/>
                  </a:ext>
                </a:extLst>
              </a:tr>
              <a:tr h="1432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u="none" strike="noStrike">
                          <a:effectLst/>
                        </a:rPr>
                        <a:t>  AD Migration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>
                          <a:effectLst/>
                        </a:rPr>
                        <a:t>Telecom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>
                          <a:effectLst/>
                        </a:rPr>
                        <a:t>Telecom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extLst>
                  <a:ext uri="{0D108BD9-81ED-4DB2-BD59-A6C34878D82A}">
                    <a16:rowId xmlns:a16="http://schemas.microsoft.com/office/drawing/2014/main" val="3338750579"/>
                  </a:ext>
                </a:extLst>
              </a:tr>
              <a:tr h="1432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u="none" strike="noStrike">
                          <a:effectLst/>
                        </a:rPr>
                        <a:t> Telecom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>
                          <a:effectLst/>
                        </a:rPr>
                        <a:t>AD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>
                          <a:effectLst/>
                        </a:rPr>
                        <a:t>AD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extLst>
                  <a:ext uri="{0D108BD9-81ED-4DB2-BD59-A6C34878D82A}">
                    <a16:rowId xmlns:a16="http://schemas.microsoft.com/office/drawing/2014/main" val="2622135642"/>
                  </a:ext>
                </a:extLst>
              </a:tr>
              <a:tr h="1432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u="none" strike="noStrike">
                          <a:effectLst/>
                        </a:rPr>
                        <a:t>Business Systems Integration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extLst>
                  <a:ext uri="{0D108BD9-81ED-4DB2-BD59-A6C34878D82A}">
                    <a16:rowId xmlns:a16="http://schemas.microsoft.com/office/drawing/2014/main" val="563281252"/>
                  </a:ext>
                </a:extLst>
              </a:tr>
              <a:tr h="1432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u="none" strike="noStrike">
                          <a:effectLst/>
                        </a:rPr>
                        <a:t>    Project Preparation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Demos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>
                          <a:effectLst/>
                        </a:rPr>
                        <a:t>Prep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extLst>
                  <a:ext uri="{0D108BD9-81ED-4DB2-BD59-A6C34878D82A}">
                    <a16:rowId xmlns:a16="http://schemas.microsoft.com/office/drawing/2014/main" val="3069166602"/>
                  </a:ext>
                </a:extLst>
              </a:tr>
              <a:tr h="148239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u="none" strike="noStrike">
                          <a:effectLst/>
                        </a:rPr>
                        <a:t>   Process Definition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>
                          <a:effectLst/>
                        </a:rPr>
                        <a:t>Process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>
                          <a:effectLst/>
                        </a:rPr>
                        <a:t>Process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extLst>
                  <a:ext uri="{0D108BD9-81ED-4DB2-BD59-A6C34878D82A}">
                    <a16:rowId xmlns:a16="http://schemas.microsoft.com/office/drawing/2014/main" val="645930128"/>
                  </a:ext>
                </a:extLst>
              </a:tr>
              <a:tr h="1432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u="none" strike="noStrike">
                          <a:effectLst/>
                        </a:rPr>
                        <a:t>   Configuration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>
                          <a:effectLst/>
                        </a:rPr>
                        <a:t>Config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>
                          <a:effectLst/>
                        </a:rPr>
                        <a:t>Config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extLst>
                  <a:ext uri="{0D108BD9-81ED-4DB2-BD59-A6C34878D82A}">
                    <a16:rowId xmlns:a16="http://schemas.microsoft.com/office/drawing/2014/main" val="1121093843"/>
                  </a:ext>
                </a:extLst>
              </a:tr>
              <a:tr h="148239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u="none" strike="noStrike">
                          <a:effectLst/>
                        </a:rPr>
                        <a:t>   Training (US)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>
                          <a:effectLst/>
                        </a:rPr>
                        <a:t>Train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extLst>
                  <a:ext uri="{0D108BD9-81ED-4DB2-BD59-A6C34878D82A}">
                    <a16:rowId xmlns:a16="http://schemas.microsoft.com/office/drawing/2014/main" val="2973897839"/>
                  </a:ext>
                </a:extLst>
              </a:tr>
              <a:tr h="148239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u="none" strike="noStrike">
                          <a:effectLst/>
                        </a:rPr>
                        <a:t>   Training (EMEA/APAC)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 dirty="0">
                          <a:effectLst/>
                        </a:rPr>
                        <a:t>Train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extLst>
                  <a:ext uri="{0D108BD9-81ED-4DB2-BD59-A6C34878D82A}">
                    <a16:rowId xmlns:a16="http://schemas.microsoft.com/office/drawing/2014/main" val="679696731"/>
                  </a:ext>
                </a:extLst>
              </a:tr>
              <a:tr h="148239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u="none" strike="noStrike">
                          <a:effectLst/>
                        </a:rPr>
                        <a:t>   Testing (UAT)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 dirty="0">
                          <a:effectLst/>
                        </a:rPr>
                        <a:t>UAT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extLst>
                  <a:ext uri="{0D108BD9-81ED-4DB2-BD59-A6C34878D82A}">
                    <a16:rowId xmlns:a16="http://schemas.microsoft.com/office/drawing/2014/main" val="3405918930"/>
                  </a:ext>
                </a:extLst>
              </a:tr>
              <a:tr h="148239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u="none" strike="noStrike" dirty="0">
                          <a:effectLst/>
                        </a:rPr>
                        <a:t>   Go Live / Support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4" marR="4094" marT="4094" marB="0" anchor="b"/>
                </a:tc>
                <a:extLst>
                  <a:ext uri="{0D108BD9-81ED-4DB2-BD59-A6C34878D82A}">
                    <a16:rowId xmlns:a16="http://schemas.microsoft.com/office/drawing/2014/main" val="3242627318"/>
                  </a:ext>
                </a:extLst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202760" y="222954"/>
            <a:ext cx="7849859" cy="34647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smtClean="0"/>
              <a:t>Preliminary schedule – no discovery completed 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3847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651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439334" y="277475"/>
          <a:ext cx="8425427" cy="4117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1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2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33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08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21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21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21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0211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0211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0211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0211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0211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42042"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2019</a:t>
                      </a:r>
                    </a:p>
                    <a:p>
                      <a:pPr algn="ctr"/>
                      <a:r>
                        <a:rPr lang="en-GB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Jan</a:t>
                      </a:r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Feb</a:t>
                      </a:r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Mar</a:t>
                      </a:r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Apr</a:t>
                      </a:r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May</a:t>
                      </a:r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Jun</a:t>
                      </a:r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Jul</a:t>
                      </a:r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Aug</a:t>
                      </a:r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Sep</a:t>
                      </a:r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Oct</a:t>
                      </a:r>
                    </a:p>
                  </a:txBody>
                  <a:tcPr marL="2700" marR="2700" marT="2700" marB="27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Nov</a:t>
                      </a:r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Verdana" pitchFamily="34" charset="0"/>
                          <a:cs typeface="Arial" pitchFamily="34" charset="0"/>
                        </a:rPr>
                        <a:t>Dec</a:t>
                      </a:r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961"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8633"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Arial" pitchFamily="34" charset="0"/>
                        <a:ea typeface="Verdana" pitchFamily="34" charset="0"/>
                        <a:cs typeface="Arial" pitchFamily="34" charset="0"/>
                      </a:endParaRPr>
                    </a:p>
                  </a:txBody>
                  <a:tcPr marL="2700" marR="2700" marT="2700" marB="27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9" name="Rectangle 78"/>
          <p:cNvSpPr/>
          <p:nvPr/>
        </p:nvSpPr>
        <p:spPr>
          <a:xfrm>
            <a:off x="435809" y="794374"/>
            <a:ext cx="8432858" cy="408258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GB" sz="75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99370" y="3059573"/>
            <a:ext cx="8446257" cy="38039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525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479950" y="2112580"/>
            <a:ext cx="8432858" cy="374777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GB" sz="75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493348" y="2562870"/>
            <a:ext cx="8446257" cy="38039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525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479949" y="4034740"/>
            <a:ext cx="8446257" cy="251939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525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455923" y="4344025"/>
            <a:ext cx="8432858" cy="211346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GB" sz="75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35" name="Title 1"/>
          <p:cNvSpPr>
            <a:spLocks noGrp="1"/>
          </p:cNvSpPr>
          <p:nvPr>
            <p:ph type="title"/>
          </p:nvPr>
        </p:nvSpPr>
        <p:spPr>
          <a:xfrm>
            <a:off x="84213" y="111307"/>
            <a:ext cx="4927547" cy="77012"/>
          </a:xfrm>
        </p:spPr>
        <p:txBody>
          <a:bodyPr>
            <a:normAutofit fontScale="90000"/>
          </a:bodyPr>
          <a:lstStyle/>
          <a:p>
            <a:r>
              <a:rPr lang="en-GB" sz="1500" b="1" dirty="0">
                <a:latin typeface="Arial" panose="020B0604020202020204" pitchFamily="34" charset="0"/>
              </a:rPr>
              <a:t>2019 Proposed Acquisition Roadmap</a:t>
            </a:r>
          </a:p>
        </p:txBody>
      </p:sp>
      <p:sp>
        <p:nvSpPr>
          <p:cNvPr id="7240" name="Rectangle 61"/>
          <p:cNvSpPr>
            <a:spLocks noChangeArrowheads="1"/>
          </p:cNvSpPr>
          <p:nvPr/>
        </p:nvSpPr>
        <p:spPr bwMode="auto">
          <a:xfrm rot="-5400000">
            <a:off x="157876" y="959245"/>
            <a:ext cx="397150" cy="14077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dirty="0" err="1">
                <a:solidFill>
                  <a:schemeClr val="bg1"/>
                </a:solidFill>
              </a:rPr>
              <a:t>Impro</a:t>
            </a:r>
            <a:endParaRPr lang="en-GB" sz="600" dirty="0">
              <a:solidFill>
                <a:schemeClr val="bg1"/>
              </a:solidFill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5897514" y="390140"/>
            <a:ext cx="365522" cy="1190"/>
          </a:xfrm>
          <a:prstGeom prst="line">
            <a:avLst/>
          </a:prstGeom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Oval 159"/>
          <p:cNvSpPr/>
          <p:nvPr/>
        </p:nvSpPr>
        <p:spPr>
          <a:xfrm>
            <a:off x="6222554" y="328226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cxnSp>
        <p:nvCxnSpPr>
          <p:cNvPr id="161" name="Straight Connector 160"/>
          <p:cNvCxnSpPr/>
          <p:nvPr/>
        </p:nvCxnSpPr>
        <p:spPr>
          <a:xfrm>
            <a:off x="6436866" y="373393"/>
            <a:ext cx="295275" cy="1190"/>
          </a:xfrm>
          <a:prstGeom prst="line">
            <a:avLst/>
          </a:prstGeom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Oval 161"/>
          <p:cNvSpPr/>
          <p:nvPr/>
        </p:nvSpPr>
        <p:spPr>
          <a:xfrm>
            <a:off x="6719045" y="311479"/>
            <a:ext cx="122635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cxnSp>
        <p:nvCxnSpPr>
          <p:cNvPr id="165" name="Straight Connector 164"/>
          <p:cNvCxnSpPr/>
          <p:nvPr/>
        </p:nvCxnSpPr>
        <p:spPr>
          <a:xfrm>
            <a:off x="5346255" y="391329"/>
            <a:ext cx="345281" cy="1191"/>
          </a:xfrm>
          <a:prstGeom prst="line">
            <a:avLst/>
          </a:prstGeom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Oval 165"/>
          <p:cNvSpPr/>
          <p:nvPr/>
        </p:nvSpPr>
        <p:spPr>
          <a:xfrm>
            <a:off x="5691535" y="329417"/>
            <a:ext cx="123825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sp>
        <p:nvSpPr>
          <p:cNvPr id="7294" name="TextBox 166"/>
          <p:cNvSpPr txBox="1">
            <a:spLocks noChangeArrowheads="1"/>
          </p:cNvSpPr>
          <p:nvPr/>
        </p:nvSpPr>
        <p:spPr bwMode="auto">
          <a:xfrm>
            <a:off x="5352469" y="125553"/>
            <a:ext cx="435769" cy="16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GB" sz="525" b="1" dirty="0"/>
              <a:t>Business  Systems</a:t>
            </a:r>
          </a:p>
        </p:txBody>
      </p:sp>
      <p:sp>
        <p:nvSpPr>
          <p:cNvPr id="7295" name="TextBox 167"/>
          <p:cNvSpPr txBox="1">
            <a:spLocks noChangeArrowheads="1"/>
          </p:cNvSpPr>
          <p:nvPr/>
        </p:nvSpPr>
        <p:spPr bwMode="auto">
          <a:xfrm>
            <a:off x="5856436" y="188319"/>
            <a:ext cx="580430" cy="8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GB" sz="525" b="1" dirty="0"/>
              <a:t>Infrastructure</a:t>
            </a:r>
          </a:p>
        </p:txBody>
      </p:sp>
      <p:sp>
        <p:nvSpPr>
          <p:cNvPr id="7296" name="TextBox 168"/>
          <p:cNvSpPr txBox="1">
            <a:spLocks noChangeArrowheads="1"/>
          </p:cNvSpPr>
          <p:nvPr/>
        </p:nvSpPr>
        <p:spPr bwMode="auto">
          <a:xfrm>
            <a:off x="6436867" y="115893"/>
            <a:ext cx="463667" cy="16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GB" sz="525" b="1" dirty="0"/>
              <a:t>User Experience</a:t>
            </a:r>
          </a:p>
        </p:txBody>
      </p:sp>
      <p:sp>
        <p:nvSpPr>
          <p:cNvPr id="169" name="Rectangle 61"/>
          <p:cNvSpPr>
            <a:spLocks noChangeArrowheads="1"/>
          </p:cNvSpPr>
          <p:nvPr/>
        </p:nvSpPr>
        <p:spPr bwMode="auto">
          <a:xfrm rot="-5400000">
            <a:off x="155725" y="1376924"/>
            <a:ext cx="397150" cy="14077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dirty="0" err="1">
                <a:solidFill>
                  <a:schemeClr val="bg1"/>
                </a:solidFill>
              </a:rPr>
              <a:t>Identitag</a:t>
            </a:r>
            <a:endParaRPr lang="en-GB" sz="600" dirty="0">
              <a:solidFill>
                <a:schemeClr val="bg1"/>
              </a:solidFill>
            </a:endParaRPr>
          </a:p>
        </p:txBody>
      </p:sp>
      <p:sp>
        <p:nvSpPr>
          <p:cNvPr id="170" name="Rectangle 61"/>
          <p:cNvSpPr>
            <a:spLocks noChangeArrowheads="1"/>
          </p:cNvSpPr>
          <p:nvPr/>
        </p:nvSpPr>
        <p:spPr bwMode="auto">
          <a:xfrm rot="-5400000">
            <a:off x="141447" y="2226555"/>
            <a:ext cx="397150" cy="14077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dirty="0">
                <a:solidFill>
                  <a:schemeClr val="bg1"/>
                </a:solidFill>
              </a:rPr>
              <a:t>Mercury</a:t>
            </a:r>
          </a:p>
        </p:txBody>
      </p:sp>
      <p:sp>
        <p:nvSpPr>
          <p:cNvPr id="171" name="Rectangle 61"/>
          <p:cNvSpPr>
            <a:spLocks noChangeArrowheads="1"/>
          </p:cNvSpPr>
          <p:nvPr/>
        </p:nvSpPr>
        <p:spPr bwMode="auto">
          <a:xfrm rot="-5400000">
            <a:off x="143334" y="2679035"/>
            <a:ext cx="397150" cy="14077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dirty="0" err="1">
                <a:solidFill>
                  <a:schemeClr val="bg1"/>
                </a:solidFill>
              </a:rPr>
              <a:t>Islog</a:t>
            </a:r>
            <a:endParaRPr lang="en-GB" sz="600" dirty="0">
              <a:solidFill>
                <a:schemeClr val="bg1"/>
              </a:solidFill>
            </a:endParaRPr>
          </a:p>
        </p:txBody>
      </p:sp>
      <p:sp>
        <p:nvSpPr>
          <p:cNvPr id="172" name="Rectangle 61"/>
          <p:cNvSpPr>
            <a:spLocks noChangeArrowheads="1"/>
          </p:cNvSpPr>
          <p:nvPr/>
        </p:nvSpPr>
        <p:spPr bwMode="auto">
          <a:xfrm rot="-5400000">
            <a:off x="143093" y="3194626"/>
            <a:ext cx="397150" cy="14077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50" dirty="0" err="1">
                <a:solidFill>
                  <a:schemeClr val="bg1"/>
                </a:solidFill>
              </a:rPr>
              <a:t>Crossmatch</a:t>
            </a:r>
            <a:endParaRPr lang="en-GB" sz="600" dirty="0">
              <a:solidFill>
                <a:schemeClr val="bg1"/>
              </a:solidFill>
            </a:endParaRPr>
          </a:p>
        </p:txBody>
      </p:sp>
      <p:sp>
        <p:nvSpPr>
          <p:cNvPr id="175" name="Rectangle 61"/>
          <p:cNvSpPr>
            <a:spLocks noChangeArrowheads="1"/>
          </p:cNvSpPr>
          <p:nvPr/>
        </p:nvSpPr>
        <p:spPr bwMode="auto">
          <a:xfrm rot="-5400000">
            <a:off x="140283" y="3711257"/>
            <a:ext cx="336356" cy="214901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50" dirty="0">
                <a:solidFill>
                  <a:schemeClr val="bg1"/>
                </a:solidFill>
              </a:rPr>
              <a:t>Quantum </a:t>
            </a:r>
          </a:p>
          <a:p>
            <a:pPr algn="ctr"/>
            <a:r>
              <a:rPr lang="en-GB" sz="450" dirty="0" err="1">
                <a:solidFill>
                  <a:schemeClr val="bg1"/>
                </a:solidFill>
              </a:rPr>
              <a:t>Secre</a:t>
            </a:r>
            <a:endParaRPr lang="en-GB" sz="600" dirty="0">
              <a:solidFill>
                <a:schemeClr val="bg1"/>
              </a:solidFill>
            </a:endParaRPr>
          </a:p>
        </p:txBody>
      </p:sp>
      <p:sp>
        <p:nvSpPr>
          <p:cNvPr id="176" name="Rectangle 61"/>
          <p:cNvSpPr>
            <a:spLocks noChangeArrowheads="1"/>
          </p:cNvSpPr>
          <p:nvPr/>
        </p:nvSpPr>
        <p:spPr bwMode="auto">
          <a:xfrm rot="-5400000">
            <a:off x="191929" y="4423376"/>
            <a:ext cx="313117" cy="1544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50" dirty="0">
                <a:solidFill>
                  <a:schemeClr val="bg1"/>
                </a:solidFill>
              </a:rPr>
              <a:t>CID</a:t>
            </a:r>
            <a:endParaRPr lang="en-GB" sz="600" dirty="0">
              <a:solidFill>
                <a:schemeClr val="bg1"/>
              </a:solidFill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472607" y="891129"/>
            <a:ext cx="2177250" cy="7483"/>
          </a:xfrm>
          <a:prstGeom prst="line">
            <a:avLst/>
          </a:prstGeom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Oval 185"/>
          <p:cNvSpPr/>
          <p:nvPr/>
        </p:nvSpPr>
        <p:spPr>
          <a:xfrm>
            <a:off x="1422959" y="829513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sp>
        <p:nvSpPr>
          <p:cNvPr id="187" name="Oval 186"/>
          <p:cNvSpPr/>
          <p:nvPr/>
        </p:nvSpPr>
        <p:spPr>
          <a:xfrm>
            <a:off x="2046104" y="829513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sp>
        <p:nvSpPr>
          <p:cNvPr id="188" name="Oval 187"/>
          <p:cNvSpPr/>
          <p:nvPr/>
        </p:nvSpPr>
        <p:spPr>
          <a:xfrm>
            <a:off x="2588540" y="830908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cxnSp>
        <p:nvCxnSpPr>
          <p:cNvPr id="192" name="Straight Connector 191"/>
          <p:cNvCxnSpPr/>
          <p:nvPr/>
        </p:nvCxnSpPr>
        <p:spPr>
          <a:xfrm>
            <a:off x="444388" y="1387451"/>
            <a:ext cx="2185370" cy="2935"/>
          </a:xfrm>
          <a:prstGeom prst="line">
            <a:avLst/>
          </a:prstGeom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1402860" y="1321286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sp>
        <p:nvSpPr>
          <p:cNvPr id="194" name="Oval 193"/>
          <p:cNvSpPr/>
          <p:nvPr/>
        </p:nvSpPr>
        <p:spPr>
          <a:xfrm>
            <a:off x="2026005" y="1321286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sp>
        <p:nvSpPr>
          <p:cNvPr id="195" name="Oval 194"/>
          <p:cNvSpPr/>
          <p:nvPr/>
        </p:nvSpPr>
        <p:spPr>
          <a:xfrm>
            <a:off x="2587491" y="1322681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cxnSp>
        <p:nvCxnSpPr>
          <p:cNvPr id="202" name="Straight Connector 201"/>
          <p:cNvCxnSpPr/>
          <p:nvPr/>
        </p:nvCxnSpPr>
        <p:spPr>
          <a:xfrm>
            <a:off x="6953597" y="388950"/>
            <a:ext cx="295275" cy="1190"/>
          </a:xfrm>
          <a:prstGeom prst="line">
            <a:avLst/>
          </a:prstGeom>
          <a:ln w="603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Oval 202"/>
          <p:cNvSpPr/>
          <p:nvPr/>
        </p:nvSpPr>
        <p:spPr>
          <a:xfrm>
            <a:off x="7235776" y="327036"/>
            <a:ext cx="122635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sp>
        <p:nvSpPr>
          <p:cNvPr id="204" name="TextBox 168"/>
          <p:cNvSpPr txBox="1">
            <a:spLocks noChangeArrowheads="1"/>
          </p:cNvSpPr>
          <p:nvPr/>
        </p:nvSpPr>
        <p:spPr bwMode="auto">
          <a:xfrm>
            <a:off x="6950988" y="206327"/>
            <a:ext cx="463667" cy="8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GB" sz="525" b="1" dirty="0"/>
              <a:t>Support</a:t>
            </a:r>
          </a:p>
        </p:txBody>
      </p:sp>
      <p:cxnSp>
        <p:nvCxnSpPr>
          <p:cNvPr id="211" name="Straight Connector 210"/>
          <p:cNvCxnSpPr>
            <a:endCxn id="212" idx="2"/>
          </p:cNvCxnSpPr>
          <p:nvPr/>
        </p:nvCxnSpPr>
        <p:spPr>
          <a:xfrm>
            <a:off x="2746905" y="907289"/>
            <a:ext cx="743930" cy="8054"/>
          </a:xfrm>
          <a:prstGeom prst="line">
            <a:avLst/>
          </a:prstGeom>
          <a:ln w="603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Oval 211"/>
          <p:cNvSpPr/>
          <p:nvPr/>
        </p:nvSpPr>
        <p:spPr>
          <a:xfrm>
            <a:off x="3490835" y="853430"/>
            <a:ext cx="122635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cxnSp>
        <p:nvCxnSpPr>
          <p:cNvPr id="217" name="Straight Connector 216"/>
          <p:cNvCxnSpPr>
            <a:endCxn id="219" idx="2"/>
          </p:cNvCxnSpPr>
          <p:nvPr/>
        </p:nvCxnSpPr>
        <p:spPr>
          <a:xfrm>
            <a:off x="2746905" y="1394588"/>
            <a:ext cx="743930" cy="0"/>
          </a:xfrm>
          <a:prstGeom prst="line">
            <a:avLst/>
          </a:prstGeom>
          <a:ln w="603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Oval 218"/>
          <p:cNvSpPr/>
          <p:nvPr/>
        </p:nvSpPr>
        <p:spPr>
          <a:xfrm>
            <a:off x="3490835" y="1332675"/>
            <a:ext cx="122635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cxnSp>
        <p:nvCxnSpPr>
          <p:cNvPr id="222" name="Straight Connector 221"/>
          <p:cNvCxnSpPr>
            <a:stCxn id="98" idx="6"/>
          </p:cNvCxnSpPr>
          <p:nvPr/>
        </p:nvCxnSpPr>
        <p:spPr>
          <a:xfrm>
            <a:off x="2670621" y="3178244"/>
            <a:ext cx="6194135" cy="6598"/>
          </a:xfrm>
          <a:prstGeom prst="line">
            <a:avLst/>
          </a:prstGeom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Oval 222"/>
          <p:cNvSpPr/>
          <p:nvPr/>
        </p:nvSpPr>
        <p:spPr>
          <a:xfrm>
            <a:off x="6939248" y="3130547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sp>
        <p:nvSpPr>
          <p:cNvPr id="224" name="Oval 223"/>
          <p:cNvSpPr/>
          <p:nvPr/>
        </p:nvSpPr>
        <p:spPr>
          <a:xfrm>
            <a:off x="7670968" y="3126293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sp>
        <p:nvSpPr>
          <p:cNvPr id="232" name="Oval 231"/>
          <p:cNvSpPr/>
          <p:nvPr/>
        </p:nvSpPr>
        <p:spPr>
          <a:xfrm>
            <a:off x="5660842" y="3129108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cxnSp>
        <p:nvCxnSpPr>
          <p:cNvPr id="237" name="Straight Connector 236"/>
          <p:cNvCxnSpPr/>
          <p:nvPr/>
        </p:nvCxnSpPr>
        <p:spPr>
          <a:xfrm>
            <a:off x="499444" y="2402612"/>
            <a:ext cx="510916" cy="0"/>
          </a:xfrm>
          <a:prstGeom prst="line">
            <a:avLst/>
          </a:prstGeom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Oval 239"/>
          <p:cNvSpPr/>
          <p:nvPr/>
        </p:nvSpPr>
        <p:spPr>
          <a:xfrm>
            <a:off x="1024488" y="2335605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sp>
        <p:nvSpPr>
          <p:cNvPr id="14" name="TextBox 13"/>
          <p:cNvSpPr txBox="1"/>
          <p:nvPr/>
        </p:nvSpPr>
        <p:spPr>
          <a:xfrm>
            <a:off x="6898477" y="3264576"/>
            <a:ext cx="33629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US</a:t>
            </a:r>
          </a:p>
        </p:txBody>
      </p:sp>
      <p:sp>
        <p:nvSpPr>
          <p:cNvPr id="247" name="TextBox 246"/>
          <p:cNvSpPr txBox="1"/>
          <p:nvPr/>
        </p:nvSpPr>
        <p:spPr>
          <a:xfrm>
            <a:off x="7593781" y="3266299"/>
            <a:ext cx="38950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APAC</a:t>
            </a:r>
          </a:p>
        </p:txBody>
      </p:sp>
      <p:sp>
        <p:nvSpPr>
          <p:cNvPr id="253" name="Oval 252"/>
          <p:cNvSpPr/>
          <p:nvPr/>
        </p:nvSpPr>
        <p:spPr>
          <a:xfrm>
            <a:off x="7201190" y="3138143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sp>
        <p:nvSpPr>
          <p:cNvPr id="254" name="TextBox 253"/>
          <p:cNvSpPr txBox="1"/>
          <p:nvPr/>
        </p:nvSpPr>
        <p:spPr>
          <a:xfrm>
            <a:off x="7120537" y="3263984"/>
            <a:ext cx="389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EMEA</a:t>
            </a:r>
          </a:p>
        </p:txBody>
      </p:sp>
      <p:cxnSp>
        <p:nvCxnSpPr>
          <p:cNvPr id="257" name="Straight Connector 256"/>
          <p:cNvCxnSpPr/>
          <p:nvPr/>
        </p:nvCxnSpPr>
        <p:spPr>
          <a:xfrm flipV="1">
            <a:off x="6927885" y="2254636"/>
            <a:ext cx="777974" cy="4742"/>
          </a:xfrm>
          <a:prstGeom prst="line">
            <a:avLst/>
          </a:prstGeom>
          <a:ln w="603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Oval 257"/>
          <p:cNvSpPr/>
          <p:nvPr/>
        </p:nvSpPr>
        <p:spPr>
          <a:xfrm>
            <a:off x="7671369" y="2197979"/>
            <a:ext cx="122635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sp>
        <p:nvSpPr>
          <p:cNvPr id="263" name="Rectangle 262"/>
          <p:cNvSpPr/>
          <p:nvPr/>
        </p:nvSpPr>
        <p:spPr>
          <a:xfrm>
            <a:off x="472607" y="3480479"/>
            <a:ext cx="8446257" cy="2062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525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62507" y="3490230"/>
            <a:ext cx="3920314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dirty="0"/>
              <a:t>SALESFORCE CATCHUP</a:t>
            </a:r>
          </a:p>
        </p:txBody>
      </p:sp>
      <p:cxnSp>
        <p:nvCxnSpPr>
          <p:cNvPr id="264" name="Straight Connector 263"/>
          <p:cNvCxnSpPr/>
          <p:nvPr/>
        </p:nvCxnSpPr>
        <p:spPr>
          <a:xfrm flipV="1">
            <a:off x="497307" y="4146370"/>
            <a:ext cx="1030975" cy="5996"/>
          </a:xfrm>
          <a:prstGeom prst="line">
            <a:avLst/>
          </a:prstGeom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Oval 264"/>
          <p:cNvSpPr/>
          <p:nvPr/>
        </p:nvSpPr>
        <p:spPr>
          <a:xfrm>
            <a:off x="782503" y="4084458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sp>
        <p:nvSpPr>
          <p:cNvPr id="266" name="Oval 265"/>
          <p:cNvSpPr/>
          <p:nvPr/>
        </p:nvSpPr>
        <p:spPr>
          <a:xfrm>
            <a:off x="1478417" y="4077072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cxnSp>
        <p:nvCxnSpPr>
          <p:cNvPr id="272" name="Straight Connector 271"/>
          <p:cNvCxnSpPr/>
          <p:nvPr/>
        </p:nvCxnSpPr>
        <p:spPr>
          <a:xfrm flipV="1">
            <a:off x="2713490" y="4495153"/>
            <a:ext cx="1960212" cy="14588"/>
          </a:xfrm>
          <a:prstGeom prst="line">
            <a:avLst/>
          </a:prstGeom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Oval 272"/>
          <p:cNvSpPr/>
          <p:nvPr/>
        </p:nvSpPr>
        <p:spPr>
          <a:xfrm>
            <a:off x="2998631" y="4442566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sp>
        <p:nvSpPr>
          <p:cNvPr id="274" name="Oval 273"/>
          <p:cNvSpPr/>
          <p:nvPr/>
        </p:nvSpPr>
        <p:spPr>
          <a:xfrm>
            <a:off x="3572747" y="4448561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sp>
        <p:nvSpPr>
          <p:cNvPr id="275" name="Oval 274"/>
          <p:cNvSpPr/>
          <p:nvPr/>
        </p:nvSpPr>
        <p:spPr>
          <a:xfrm>
            <a:off x="4611707" y="4442566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cxnSp>
        <p:nvCxnSpPr>
          <p:cNvPr id="276" name="Straight Connector 275"/>
          <p:cNvCxnSpPr>
            <a:endCxn id="277" idx="2"/>
          </p:cNvCxnSpPr>
          <p:nvPr/>
        </p:nvCxnSpPr>
        <p:spPr>
          <a:xfrm>
            <a:off x="472607" y="1520625"/>
            <a:ext cx="1712242" cy="8288"/>
          </a:xfrm>
          <a:prstGeom prst="line">
            <a:avLst/>
          </a:prstGeom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Oval 276"/>
          <p:cNvSpPr/>
          <p:nvPr/>
        </p:nvSpPr>
        <p:spPr>
          <a:xfrm>
            <a:off x="2184848" y="1467000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sp>
        <p:nvSpPr>
          <p:cNvPr id="280" name="TextBox 279"/>
          <p:cNvSpPr txBox="1"/>
          <p:nvPr/>
        </p:nvSpPr>
        <p:spPr>
          <a:xfrm>
            <a:off x="1534944" y="4038723"/>
            <a:ext cx="1404203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dirty="0"/>
              <a:t>SFDC Consultant</a:t>
            </a:r>
          </a:p>
        </p:txBody>
      </p:sp>
      <p:sp>
        <p:nvSpPr>
          <p:cNvPr id="281" name="TextBox 280"/>
          <p:cNvSpPr txBox="1"/>
          <p:nvPr/>
        </p:nvSpPr>
        <p:spPr>
          <a:xfrm>
            <a:off x="4744271" y="4414921"/>
            <a:ext cx="1404203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dirty="0"/>
              <a:t>SFDC Consultant</a:t>
            </a:r>
          </a:p>
        </p:txBody>
      </p:sp>
      <p:sp>
        <p:nvSpPr>
          <p:cNvPr id="282" name="TextBox 281"/>
          <p:cNvSpPr txBox="1"/>
          <p:nvPr/>
        </p:nvSpPr>
        <p:spPr>
          <a:xfrm>
            <a:off x="2634185" y="3026552"/>
            <a:ext cx="88172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Full Discovery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92076" y="3043606"/>
            <a:ext cx="72339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Apr 2020</a:t>
            </a:r>
          </a:p>
        </p:txBody>
      </p:sp>
      <p:cxnSp>
        <p:nvCxnSpPr>
          <p:cNvPr id="119" name="Straight Connector 118"/>
          <p:cNvCxnSpPr/>
          <p:nvPr/>
        </p:nvCxnSpPr>
        <p:spPr>
          <a:xfrm>
            <a:off x="5347355" y="2242862"/>
            <a:ext cx="1512094" cy="1191"/>
          </a:xfrm>
          <a:prstGeom prst="line">
            <a:avLst/>
          </a:prstGeom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Oval 119"/>
          <p:cNvSpPr/>
          <p:nvPr/>
        </p:nvSpPr>
        <p:spPr>
          <a:xfrm>
            <a:off x="5632550" y="2174954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sp>
        <p:nvSpPr>
          <p:cNvPr id="121" name="Oval 120"/>
          <p:cNvSpPr/>
          <p:nvPr/>
        </p:nvSpPr>
        <p:spPr>
          <a:xfrm>
            <a:off x="6255695" y="2174954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sp>
        <p:nvSpPr>
          <p:cNvPr id="122" name="Oval 121"/>
          <p:cNvSpPr/>
          <p:nvPr/>
        </p:nvSpPr>
        <p:spPr>
          <a:xfrm>
            <a:off x="6798131" y="2176349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sp>
        <p:nvSpPr>
          <p:cNvPr id="89" name="Rectangle 88"/>
          <p:cNvSpPr/>
          <p:nvPr/>
        </p:nvSpPr>
        <p:spPr>
          <a:xfrm>
            <a:off x="449224" y="1672517"/>
            <a:ext cx="8446257" cy="38039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525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0" name="Straight Connector 89"/>
          <p:cNvCxnSpPr/>
          <p:nvPr/>
        </p:nvCxnSpPr>
        <p:spPr>
          <a:xfrm>
            <a:off x="2253992" y="1945392"/>
            <a:ext cx="1176687" cy="2960"/>
          </a:xfrm>
          <a:prstGeom prst="line">
            <a:avLst/>
          </a:prstGeom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Oval 90"/>
          <p:cNvSpPr/>
          <p:nvPr/>
        </p:nvSpPr>
        <p:spPr>
          <a:xfrm>
            <a:off x="3438289" y="1879472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cxnSp>
        <p:nvCxnSpPr>
          <p:cNvPr id="92" name="Straight Connector 91"/>
          <p:cNvCxnSpPr/>
          <p:nvPr/>
        </p:nvCxnSpPr>
        <p:spPr>
          <a:xfrm flipV="1">
            <a:off x="4852167" y="1819557"/>
            <a:ext cx="777974" cy="4742"/>
          </a:xfrm>
          <a:prstGeom prst="line">
            <a:avLst/>
          </a:prstGeom>
          <a:ln w="603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Oval 92"/>
          <p:cNvSpPr/>
          <p:nvPr/>
        </p:nvSpPr>
        <p:spPr>
          <a:xfrm>
            <a:off x="5561859" y="1738889"/>
            <a:ext cx="122635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cxnSp>
        <p:nvCxnSpPr>
          <p:cNvPr id="94" name="Straight Connector 93"/>
          <p:cNvCxnSpPr/>
          <p:nvPr/>
        </p:nvCxnSpPr>
        <p:spPr>
          <a:xfrm>
            <a:off x="3187014" y="1800596"/>
            <a:ext cx="1512094" cy="1191"/>
          </a:xfrm>
          <a:prstGeom prst="line">
            <a:avLst/>
          </a:prstGeom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Oval 94"/>
          <p:cNvSpPr/>
          <p:nvPr/>
        </p:nvSpPr>
        <p:spPr>
          <a:xfrm>
            <a:off x="3556832" y="1739875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sp>
        <p:nvSpPr>
          <p:cNvPr id="96" name="Oval 95"/>
          <p:cNvSpPr/>
          <p:nvPr/>
        </p:nvSpPr>
        <p:spPr>
          <a:xfrm>
            <a:off x="4179977" y="1739875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sp>
        <p:nvSpPr>
          <p:cNvPr id="97" name="Oval 96"/>
          <p:cNvSpPr/>
          <p:nvPr/>
        </p:nvSpPr>
        <p:spPr>
          <a:xfrm>
            <a:off x="4722413" y="1741270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sp>
        <p:nvSpPr>
          <p:cNvPr id="98" name="Oval 97"/>
          <p:cNvSpPr/>
          <p:nvPr/>
        </p:nvSpPr>
        <p:spPr>
          <a:xfrm>
            <a:off x="2547986" y="3116331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sp>
        <p:nvSpPr>
          <p:cNvPr id="99" name="TextBox 98"/>
          <p:cNvSpPr txBox="1"/>
          <p:nvPr/>
        </p:nvSpPr>
        <p:spPr>
          <a:xfrm>
            <a:off x="613670" y="3070681"/>
            <a:ext cx="1404203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dirty="0"/>
              <a:t>All Sites Together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2673055" y="767428"/>
            <a:ext cx="6146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Apr 9</a:t>
            </a:r>
          </a:p>
        </p:txBody>
      </p:sp>
      <p:sp>
        <p:nvSpPr>
          <p:cNvPr id="101" name="Rectangle 61"/>
          <p:cNvSpPr>
            <a:spLocks noChangeArrowheads="1"/>
          </p:cNvSpPr>
          <p:nvPr/>
        </p:nvSpPr>
        <p:spPr bwMode="auto">
          <a:xfrm rot="-5400000">
            <a:off x="147807" y="1806825"/>
            <a:ext cx="397150" cy="14077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" dirty="0">
                <a:solidFill>
                  <a:schemeClr val="bg1"/>
                </a:solidFill>
              </a:rPr>
              <a:t>IAI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4805091" y="1679143"/>
            <a:ext cx="6146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Jul 9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887671" y="2104298"/>
            <a:ext cx="6146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Oct 8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6868239" y="2967958"/>
            <a:ext cx="881724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dirty="0"/>
              <a:t>Training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732963" y="3044321"/>
            <a:ext cx="163742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Remote Global Training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3743200" y="3046748"/>
            <a:ext cx="16261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Finalize Requirements</a:t>
            </a:r>
          </a:p>
          <a:p>
            <a:endParaRPr lang="en-US" sz="600" dirty="0"/>
          </a:p>
        </p:txBody>
      </p:sp>
      <p:sp>
        <p:nvSpPr>
          <p:cNvPr id="128" name="Oval 127"/>
          <p:cNvSpPr/>
          <p:nvPr/>
        </p:nvSpPr>
        <p:spPr>
          <a:xfrm>
            <a:off x="3676220" y="3134412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sp>
        <p:nvSpPr>
          <p:cNvPr id="129" name="Oval 128"/>
          <p:cNvSpPr/>
          <p:nvPr/>
        </p:nvSpPr>
        <p:spPr>
          <a:xfrm>
            <a:off x="4677302" y="3118148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sp>
        <p:nvSpPr>
          <p:cNvPr id="130" name="TextBox 129"/>
          <p:cNvSpPr txBox="1"/>
          <p:nvPr/>
        </p:nvSpPr>
        <p:spPr>
          <a:xfrm>
            <a:off x="4758956" y="3042282"/>
            <a:ext cx="88172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Configuration</a:t>
            </a:r>
          </a:p>
        </p:txBody>
      </p:sp>
      <p:sp>
        <p:nvSpPr>
          <p:cNvPr id="133" name="Rectangle 132"/>
          <p:cNvSpPr/>
          <p:nvPr/>
        </p:nvSpPr>
        <p:spPr>
          <a:xfrm>
            <a:off x="444388" y="3740715"/>
            <a:ext cx="8432858" cy="211346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GB" sz="75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Rectangle 61"/>
          <p:cNvSpPr>
            <a:spLocks noChangeArrowheads="1"/>
          </p:cNvSpPr>
          <p:nvPr/>
        </p:nvSpPr>
        <p:spPr bwMode="auto">
          <a:xfrm rot="-5400000">
            <a:off x="180710" y="4093284"/>
            <a:ext cx="336356" cy="134849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50" dirty="0">
                <a:solidFill>
                  <a:schemeClr val="bg1"/>
                </a:solidFill>
              </a:rPr>
              <a:t>Peake</a:t>
            </a:r>
            <a:endParaRPr lang="en-GB" sz="600" dirty="0">
              <a:solidFill>
                <a:schemeClr val="bg1"/>
              </a:solidFill>
            </a:endParaRPr>
          </a:p>
        </p:txBody>
      </p:sp>
      <p:cxnSp>
        <p:nvCxnSpPr>
          <p:cNvPr id="135" name="Straight Connector 134"/>
          <p:cNvCxnSpPr/>
          <p:nvPr/>
        </p:nvCxnSpPr>
        <p:spPr>
          <a:xfrm flipV="1">
            <a:off x="1530898" y="3867976"/>
            <a:ext cx="1030975" cy="5996"/>
          </a:xfrm>
          <a:prstGeom prst="line">
            <a:avLst/>
          </a:prstGeom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Oval 135"/>
          <p:cNvSpPr/>
          <p:nvPr/>
        </p:nvSpPr>
        <p:spPr>
          <a:xfrm>
            <a:off x="1816094" y="3806063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sp>
        <p:nvSpPr>
          <p:cNvPr id="137" name="TextBox 136"/>
          <p:cNvSpPr txBox="1"/>
          <p:nvPr/>
        </p:nvSpPr>
        <p:spPr>
          <a:xfrm>
            <a:off x="2568535" y="3760329"/>
            <a:ext cx="1404203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dirty="0"/>
              <a:t>SFDC Consultant</a:t>
            </a:r>
          </a:p>
        </p:txBody>
      </p:sp>
      <p:sp>
        <p:nvSpPr>
          <p:cNvPr id="138" name="Oval 137"/>
          <p:cNvSpPr/>
          <p:nvPr/>
        </p:nvSpPr>
        <p:spPr>
          <a:xfrm>
            <a:off x="2455471" y="3798679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7DD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 u="sng"/>
          </a:p>
        </p:txBody>
      </p:sp>
      <p:cxnSp>
        <p:nvCxnSpPr>
          <p:cNvPr id="112" name="Straight Connector 111"/>
          <p:cNvCxnSpPr/>
          <p:nvPr/>
        </p:nvCxnSpPr>
        <p:spPr>
          <a:xfrm>
            <a:off x="454117" y="1107389"/>
            <a:ext cx="1653304" cy="14898"/>
          </a:xfrm>
          <a:prstGeom prst="line">
            <a:avLst/>
          </a:prstGeom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val 113"/>
          <p:cNvSpPr/>
          <p:nvPr/>
        </p:nvSpPr>
        <p:spPr>
          <a:xfrm>
            <a:off x="2099123" y="1052663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cxnSp>
        <p:nvCxnSpPr>
          <p:cNvPr id="115" name="Straight Connector 114"/>
          <p:cNvCxnSpPr/>
          <p:nvPr/>
        </p:nvCxnSpPr>
        <p:spPr>
          <a:xfrm>
            <a:off x="2360055" y="1113876"/>
            <a:ext cx="443674" cy="700"/>
          </a:xfrm>
          <a:prstGeom prst="line">
            <a:avLst/>
          </a:prstGeom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Oval 116"/>
          <p:cNvSpPr/>
          <p:nvPr/>
        </p:nvSpPr>
        <p:spPr>
          <a:xfrm>
            <a:off x="2816115" y="1046348"/>
            <a:ext cx="122635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sp>
        <p:nvSpPr>
          <p:cNvPr id="139" name="TextBox 138"/>
          <p:cNvSpPr txBox="1"/>
          <p:nvPr/>
        </p:nvSpPr>
        <p:spPr>
          <a:xfrm>
            <a:off x="2679802" y="1253767"/>
            <a:ext cx="6146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Apr 9</a:t>
            </a:r>
          </a:p>
        </p:txBody>
      </p:sp>
      <p:cxnSp>
        <p:nvCxnSpPr>
          <p:cNvPr id="140" name="Straight Connector 139"/>
          <p:cNvCxnSpPr/>
          <p:nvPr/>
        </p:nvCxnSpPr>
        <p:spPr>
          <a:xfrm>
            <a:off x="2369580" y="1537739"/>
            <a:ext cx="443674" cy="700"/>
          </a:xfrm>
          <a:prstGeom prst="line">
            <a:avLst/>
          </a:prstGeom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Oval 140"/>
          <p:cNvSpPr/>
          <p:nvPr/>
        </p:nvSpPr>
        <p:spPr>
          <a:xfrm>
            <a:off x="2811352" y="1479736"/>
            <a:ext cx="122635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cxnSp>
        <p:nvCxnSpPr>
          <p:cNvPr id="142" name="Straight Connector 141"/>
          <p:cNvCxnSpPr/>
          <p:nvPr/>
        </p:nvCxnSpPr>
        <p:spPr>
          <a:xfrm flipV="1">
            <a:off x="3615882" y="1940544"/>
            <a:ext cx="746143" cy="2007"/>
          </a:xfrm>
          <a:prstGeom prst="line">
            <a:avLst/>
          </a:prstGeom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Oval 142"/>
          <p:cNvSpPr/>
          <p:nvPr/>
        </p:nvSpPr>
        <p:spPr>
          <a:xfrm>
            <a:off x="4314830" y="1879786"/>
            <a:ext cx="122635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cxnSp>
        <p:nvCxnSpPr>
          <p:cNvPr id="144" name="Straight Connector 143"/>
          <p:cNvCxnSpPr/>
          <p:nvPr/>
        </p:nvCxnSpPr>
        <p:spPr>
          <a:xfrm>
            <a:off x="1196527" y="2399751"/>
            <a:ext cx="1020327" cy="2861"/>
          </a:xfrm>
          <a:prstGeom prst="line">
            <a:avLst/>
          </a:prstGeom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Oval 144"/>
          <p:cNvSpPr/>
          <p:nvPr/>
        </p:nvSpPr>
        <p:spPr>
          <a:xfrm>
            <a:off x="2224087" y="2341748"/>
            <a:ext cx="122635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cxnSp>
        <p:nvCxnSpPr>
          <p:cNvPr id="146" name="Straight Connector 145"/>
          <p:cNvCxnSpPr>
            <a:endCxn id="147" idx="2"/>
          </p:cNvCxnSpPr>
          <p:nvPr/>
        </p:nvCxnSpPr>
        <p:spPr>
          <a:xfrm flipV="1">
            <a:off x="2781801" y="3342858"/>
            <a:ext cx="2086109" cy="10621"/>
          </a:xfrm>
          <a:prstGeom prst="line">
            <a:avLst/>
          </a:prstGeom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Oval 146"/>
          <p:cNvSpPr/>
          <p:nvPr/>
        </p:nvSpPr>
        <p:spPr>
          <a:xfrm>
            <a:off x="4867910" y="3280946"/>
            <a:ext cx="122634" cy="123825"/>
          </a:xfrm>
          <a:prstGeom prst="ellipse">
            <a:avLst/>
          </a:prstGeom>
          <a:solidFill>
            <a:schemeClr val="bg1"/>
          </a:solidFill>
          <a:ln w="603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cxnSp>
        <p:nvCxnSpPr>
          <p:cNvPr id="148" name="Straight Connector 147"/>
          <p:cNvCxnSpPr>
            <a:endCxn id="149" idx="2"/>
          </p:cNvCxnSpPr>
          <p:nvPr/>
        </p:nvCxnSpPr>
        <p:spPr>
          <a:xfrm flipV="1">
            <a:off x="5050581" y="3348082"/>
            <a:ext cx="1572287" cy="6536"/>
          </a:xfrm>
          <a:prstGeom prst="line">
            <a:avLst/>
          </a:prstGeom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Oval 148"/>
          <p:cNvSpPr/>
          <p:nvPr/>
        </p:nvSpPr>
        <p:spPr>
          <a:xfrm>
            <a:off x="6622868" y="3286170"/>
            <a:ext cx="122635" cy="123825"/>
          </a:xfrm>
          <a:prstGeom prst="ellipse">
            <a:avLst/>
          </a:prstGeom>
          <a:solidFill>
            <a:schemeClr val="bg1"/>
          </a:solidFill>
          <a:ln w="60325">
            <a:solidFill>
              <a:srgbClr val="F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194544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316151" y="230898"/>
            <a:ext cx="4569619" cy="36349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1500" dirty="0"/>
              <a:t>IT Acquisition Integration – Guiding Principles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49008" y="732643"/>
            <a:ext cx="6380545" cy="3727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050" dirty="0"/>
              <a:t>Protect the value of the acquired company – </a:t>
            </a:r>
            <a:r>
              <a:rPr lang="en-US" sz="1050" i="1" dirty="0"/>
              <a:t>Do No Harm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050" dirty="0"/>
              <a:t>Involve IT early in the acquisition lifecycle to detect potential risks, identify costs, and leverage synergies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050" dirty="0"/>
              <a:t>Communicate IT support services to enable acquired employees to acclimate to HID quickly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050" dirty="0"/>
              <a:t>Deploy HID standard IT infrastructure</a:t>
            </a:r>
          </a:p>
          <a:p>
            <a:pPr marL="557213" lvl="1" indent="-214313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050" dirty="0"/>
              <a:t>Secure, reliable infrastructure is mandatory to meet our business goals </a:t>
            </a:r>
          </a:p>
          <a:p>
            <a:pPr marL="557213" lvl="1" indent="-214313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050" dirty="0"/>
              <a:t>Centrally managed infrastructure reduces support costs and downtime</a:t>
            </a:r>
          </a:p>
          <a:p>
            <a:pPr marL="557213" lvl="1" indent="-214313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050" dirty="0"/>
              <a:t>Shared communications tools (email, Skype) allow for better team collaboration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050" dirty="0"/>
              <a:t>Leverage HID Enterprise Systems – Oracle, </a:t>
            </a:r>
            <a:r>
              <a:rPr lang="en-US" sz="1050" dirty="0" err="1"/>
              <a:t>SalesForce</a:t>
            </a:r>
            <a:r>
              <a:rPr lang="en-US" sz="1050" dirty="0"/>
              <a:t>, and </a:t>
            </a:r>
            <a:r>
              <a:rPr lang="en-US" sz="1050" dirty="0" smtClean="0"/>
              <a:t>Agile (other 3</a:t>
            </a:r>
            <a:r>
              <a:rPr lang="en-US" sz="1050" baseline="30000" dirty="0" smtClean="0"/>
              <a:t>rd</a:t>
            </a:r>
            <a:r>
              <a:rPr lang="en-US" sz="1050" dirty="0" smtClean="0"/>
              <a:t> party as needed)</a:t>
            </a:r>
            <a:endParaRPr lang="en-US" sz="1050" dirty="0"/>
          </a:p>
          <a:p>
            <a:pPr marL="557213" lvl="1" indent="-214313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050" dirty="0"/>
              <a:t>Central financial and sales applications support corporate reporting requirements</a:t>
            </a:r>
          </a:p>
          <a:p>
            <a:pPr marL="557213" lvl="1" indent="-214313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050" dirty="0"/>
              <a:t>IT Applications Integration Roadmap requires advance prioritization and planning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050" dirty="0"/>
              <a:t>Leverage HID data centers and migrate legacy systems from on-site and 3</a:t>
            </a:r>
            <a:r>
              <a:rPr lang="en-US" sz="1050" baseline="30000" dirty="0"/>
              <a:t>rd</a:t>
            </a:r>
            <a:r>
              <a:rPr lang="en-US" sz="1050" dirty="0"/>
              <a:t> party locations, where appropriate.</a:t>
            </a:r>
          </a:p>
        </p:txBody>
      </p:sp>
    </p:spTree>
    <p:extLst>
      <p:ext uri="{BB962C8B-B14F-4D97-AF65-F5344CB8AC3E}">
        <p14:creationId xmlns:p14="http://schemas.microsoft.com/office/powerpoint/2010/main" val="232589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46799" y="289516"/>
            <a:ext cx="6350605" cy="388144"/>
          </a:xfrm>
        </p:spPr>
        <p:txBody>
          <a:bodyPr/>
          <a:lstStyle/>
          <a:p>
            <a:r>
              <a:rPr lang="sv-SE" sz="1800" dirty="0"/>
              <a:t>Application Migration Process</a:t>
            </a:r>
            <a:endParaRPr lang="en-US" sz="1800" dirty="0"/>
          </a:p>
        </p:txBody>
      </p:sp>
      <p:sp>
        <p:nvSpPr>
          <p:cNvPr id="9" name="Platshållare för bildnummer 5"/>
          <p:cNvSpPr>
            <a:spLocks noGrp="1"/>
          </p:cNvSpPr>
          <p:nvPr>
            <p:ph type="sldNum" sz="quarter" idx="11"/>
          </p:nvPr>
        </p:nvSpPr>
        <p:spPr>
          <a:xfrm>
            <a:off x="4307685" y="4851797"/>
            <a:ext cx="532210" cy="18930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C0AE6-3CE4-427A-8185-660FAD8FCB23}" type="slidenum">
              <a:rPr lang="en-US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6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8695548"/>
              </p:ext>
            </p:extLst>
          </p:nvPr>
        </p:nvGraphicFramePr>
        <p:xfrm>
          <a:off x="1314450" y="1031789"/>
          <a:ext cx="6343650" cy="29687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1371600" y="1314450"/>
            <a:ext cx="6172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Isosceles Triangle 7"/>
          <p:cNvSpPr/>
          <p:nvPr/>
        </p:nvSpPr>
        <p:spPr bwMode="auto">
          <a:xfrm>
            <a:off x="1371600" y="1143000"/>
            <a:ext cx="114300" cy="171450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" name="Isosceles Triangle 9"/>
          <p:cNvSpPr/>
          <p:nvPr/>
        </p:nvSpPr>
        <p:spPr bwMode="auto">
          <a:xfrm>
            <a:off x="6915150" y="1143000"/>
            <a:ext cx="114300" cy="171450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" name="Isosceles Triangle 11"/>
          <p:cNvSpPr/>
          <p:nvPr/>
        </p:nvSpPr>
        <p:spPr bwMode="auto">
          <a:xfrm>
            <a:off x="5543550" y="1143000"/>
            <a:ext cx="114300" cy="171450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" name="Isosceles Triangle 12"/>
          <p:cNvSpPr/>
          <p:nvPr/>
        </p:nvSpPr>
        <p:spPr bwMode="auto">
          <a:xfrm>
            <a:off x="4229100" y="1143000"/>
            <a:ext cx="114300" cy="171450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" name="Isosceles Triangle 14"/>
          <p:cNvSpPr/>
          <p:nvPr/>
        </p:nvSpPr>
        <p:spPr bwMode="auto">
          <a:xfrm>
            <a:off x="2857500" y="1143000"/>
            <a:ext cx="114300" cy="171450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55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142" y="163247"/>
            <a:ext cx="6343650" cy="481120"/>
          </a:xfrm>
        </p:spPr>
        <p:txBody>
          <a:bodyPr>
            <a:normAutofit/>
          </a:bodyPr>
          <a:lstStyle/>
          <a:p>
            <a:r>
              <a:rPr lang="en-US" sz="13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HID Applications Platform</a:t>
            </a:r>
            <a:endParaRPr lang="en-US" sz="135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73706" y="3163170"/>
            <a:ext cx="944699" cy="12203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Discoverer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73708" y="3022385"/>
            <a:ext cx="931091" cy="1352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PTPy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18404" y="3006087"/>
            <a:ext cx="630952" cy="1515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Requisition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34659" y="3006088"/>
            <a:ext cx="810773" cy="15345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Purchasing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45433" y="3006087"/>
            <a:ext cx="1117178" cy="15345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Supplier Management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73708" y="2873084"/>
            <a:ext cx="931852" cy="1397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OTC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01877" y="2873082"/>
            <a:ext cx="1129230" cy="1333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Order Management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266407" y="2864820"/>
            <a:ext cx="1008366" cy="14161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Sales Agreement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251815" y="2864820"/>
            <a:ext cx="925134" cy="14161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Advanced Pricing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161391" y="2873082"/>
            <a:ext cx="1075527" cy="1330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Returns Processing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273708" y="2731470"/>
            <a:ext cx="944697" cy="1371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PTPd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195766" y="2739732"/>
            <a:ext cx="791751" cy="1333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Manufacturing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754223" y="2739732"/>
            <a:ext cx="472349" cy="1333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MRP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199719" y="2741455"/>
            <a:ext cx="634628" cy="1316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Shop Floor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820765" y="2745930"/>
            <a:ext cx="775151" cy="12715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Material </a:t>
            </a:r>
            <a:r>
              <a:rPr lang="en-US" sz="6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Mgmt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273707" y="1743847"/>
            <a:ext cx="925416" cy="21081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PC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273707" y="1529363"/>
            <a:ext cx="925416" cy="21081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PPM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273707" y="943231"/>
            <a:ext cx="914400" cy="1371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CRM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201877" y="943231"/>
            <a:ext cx="1040407" cy="1333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Accounts(Bill-To)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026546" y="943231"/>
            <a:ext cx="457200" cy="1333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Leads 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242284" y="943231"/>
            <a:ext cx="780132" cy="1333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Opportunities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480304" y="943233"/>
            <a:ext cx="529498" cy="13334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Contacts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273707" y="2459514"/>
            <a:ext cx="931853" cy="13335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Projects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190861" y="2455705"/>
            <a:ext cx="546021" cy="13805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Costing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736882" y="2451860"/>
            <a:ext cx="457200" cy="14626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Billing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273708" y="2598123"/>
            <a:ext cx="931091" cy="1471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RTR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195767" y="2592864"/>
            <a:ext cx="268106" cy="1530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471028" y="2598123"/>
            <a:ext cx="363631" cy="1478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807806" y="2598123"/>
            <a:ext cx="724580" cy="1448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Fixed Assets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 rot="16200000">
            <a:off x="573095" y="2690456"/>
            <a:ext cx="962851" cy="22664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Oracle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 rot="16200000">
            <a:off x="836881" y="1550450"/>
            <a:ext cx="435278" cy="22664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Agile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 rot="16200000">
            <a:off x="762746" y="1044391"/>
            <a:ext cx="577323" cy="22615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SFDC 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273708" y="2318510"/>
            <a:ext cx="944697" cy="1410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Service Contracts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2192581" y="2318510"/>
            <a:ext cx="827300" cy="1333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 Base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273707" y="427706"/>
            <a:ext cx="923817" cy="2302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Quoting</a:t>
            </a:r>
          </a:p>
        </p:txBody>
      </p:sp>
      <p:sp>
        <p:nvSpPr>
          <p:cNvPr id="58" name="Rectangle 57"/>
          <p:cNvSpPr/>
          <p:nvPr/>
        </p:nvSpPr>
        <p:spPr>
          <a:xfrm>
            <a:off x="1273708" y="648617"/>
            <a:ext cx="944697" cy="22091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Quote to Order Automation</a:t>
            </a:r>
          </a:p>
        </p:txBody>
      </p:sp>
      <p:sp>
        <p:nvSpPr>
          <p:cNvPr id="59" name="Rectangle 58"/>
          <p:cNvSpPr/>
          <p:nvPr/>
        </p:nvSpPr>
        <p:spPr>
          <a:xfrm>
            <a:off x="2183633" y="648617"/>
            <a:ext cx="836248" cy="22091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M&amp;S Pricing</a:t>
            </a:r>
          </a:p>
        </p:txBody>
      </p:sp>
      <p:sp>
        <p:nvSpPr>
          <p:cNvPr id="61" name="Rectangle 60"/>
          <p:cNvSpPr/>
          <p:nvPr/>
        </p:nvSpPr>
        <p:spPr>
          <a:xfrm rot="16200000">
            <a:off x="833609" y="534318"/>
            <a:ext cx="441822" cy="2285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CPQ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 rot="16200000">
            <a:off x="598440" y="3685111"/>
            <a:ext cx="912159" cy="22664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Integrations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273707" y="3971005"/>
            <a:ext cx="931853" cy="1898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Oracle to SFDC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2190861" y="3564237"/>
            <a:ext cx="488015" cy="1777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Sales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1273708" y="3571040"/>
            <a:ext cx="931091" cy="285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Oracle to DW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190860" y="427705"/>
            <a:ext cx="829020" cy="22091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Approval Workflow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2990960" y="427706"/>
            <a:ext cx="818691" cy="2302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Partner Tier Pricing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791060" y="427706"/>
            <a:ext cx="818691" cy="2302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Product Configurator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4591161" y="427706"/>
            <a:ext cx="814684" cy="2302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</a:t>
            </a:r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uote Output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5009801" y="943231"/>
            <a:ext cx="667209" cy="1333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Activities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1273706" y="1088332"/>
            <a:ext cx="931092" cy="2321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Advantage Partner Program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201877" y="1087254"/>
            <a:ext cx="763606" cy="2332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PAF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2953784" y="1076583"/>
            <a:ext cx="914400" cy="2439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Accounts(Ship-to, End User)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3868185" y="1076581"/>
            <a:ext cx="894433" cy="2439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Quote Prototype (SFDC Order)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762617" y="1076582"/>
            <a:ext cx="914393" cy="2439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Order Status/History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5677009" y="1077270"/>
            <a:ext cx="1035371" cy="24323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Install Base / Service Contracts Data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1273708" y="3351880"/>
            <a:ext cx="944697" cy="21594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Oracle to Safenet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3178765" y="3351880"/>
            <a:ext cx="906827" cy="2191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Quote to Order Automation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2204287" y="3990823"/>
            <a:ext cx="1227077" cy="1841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Bill to Address to SFDC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2205560" y="3342356"/>
            <a:ext cx="968560" cy="22547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Safenet to Oracle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4086623" y="3349096"/>
            <a:ext cx="794247" cy="2160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Vertical Market to DWH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4873639" y="3349094"/>
            <a:ext cx="895668" cy="2151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Available Credit Limit to SFDC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3532386" y="2592864"/>
            <a:ext cx="320862" cy="14859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3862795" y="2592864"/>
            <a:ext cx="971550" cy="14859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Cash Management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4834345" y="2592864"/>
            <a:ext cx="1142999" cy="15008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Ledger Accounting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5977344" y="2598122"/>
            <a:ext cx="845809" cy="1554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Vertex / </a:t>
            </a:r>
            <a:r>
              <a:rPr lang="en-US" sz="6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EBTax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2973830" y="2739732"/>
            <a:ext cx="791751" cy="1333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Intercompany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5569375" y="2742947"/>
            <a:ext cx="559910" cy="1301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Cost Acct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3432125" y="3982539"/>
            <a:ext cx="821307" cy="2061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Spend Data to SFDC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4273239" y="3986934"/>
            <a:ext cx="763735" cy="1880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Pricing to SFDC/CPQ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5044536" y="3985121"/>
            <a:ext cx="857459" cy="1899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Products to SFDC/CPQ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5866568" y="3985121"/>
            <a:ext cx="1036579" cy="1905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Ship to Address to SFDC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2668028" y="3564238"/>
            <a:ext cx="526054" cy="1777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AR/AP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1273707" y="3843421"/>
            <a:ext cx="931853" cy="1417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Agile to DW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3174119" y="3571040"/>
            <a:ext cx="352537" cy="16892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3491024" y="3571040"/>
            <a:ext cx="637257" cy="16892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Fixed Asset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4529364" y="3564237"/>
            <a:ext cx="582805" cy="1777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Inventory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5112168" y="3564237"/>
            <a:ext cx="657140" cy="1757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Purchasing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2205559" y="3742001"/>
            <a:ext cx="910717" cy="10141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Supply Demand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4085592" y="3571039"/>
            <a:ext cx="443771" cy="1709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CRSD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6236919" y="2873082"/>
            <a:ext cx="431236" cy="1330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7" name="Rectangle 86"/>
          <p:cNvSpPr/>
          <p:nvPr/>
        </p:nvSpPr>
        <p:spPr>
          <a:xfrm rot="16200000">
            <a:off x="816704" y="4366175"/>
            <a:ext cx="472274" cy="22329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US" sz="600" b="1" baseline="30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</a:t>
            </a:r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Party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1273707" y="4309140"/>
            <a:ext cx="931853" cy="2196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Concur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2204800" y="4339808"/>
            <a:ext cx="920429" cy="1898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KOFAX/ KTM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3103275" y="4338918"/>
            <a:ext cx="749973" cy="1898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CIC/IIC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3859912" y="4338918"/>
            <a:ext cx="1062180" cy="1898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Web Order Status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1273707" y="4529707"/>
            <a:ext cx="931092" cy="18900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SIS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2197525" y="4529707"/>
            <a:ext cx="905750" cy="19721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Steelwedge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3103275" y="4528817"/>
            <a:ext cx="923050" cy="19810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CSOD/ </a:t>
            </a:r>
            <a:r>
              <a:rPr lang="en-US" sz="6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MyHID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2205559" y="3843420"/>
            <a:ext cx="900508" cy="14170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Agile to Oracle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2204798" y="1529363"/>
            <a:ext cx="953888" cy="214484"/>
          </a:xfrm>
          <a:prstGeom prst="rect">
            <a:avLst/>
          </a:prstGeom>
          <a:solidFill>
            <a:srgbClr val="B0CB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PQM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3153213" y="1529363"/>
            <a:ext cx="925416" cy="210812"/>
          </a:xfrm>
          <a:prstGeom prst="rect">
            <a:avLst/>
          </a:prstGeom>
          <a:solidFill>
            <a:srgbClr val="B0CB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PCM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2204799" y="1740175"/>
            <a:ext cx="973966" cy="214484"/>
          </a:xfrm>
          <a:prstGeom prst="rect">
            <a:avLst/>
          </a:prstGeom>
          <a:solidFill>
            <a:srgbClr val="B0CB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PG&amp;C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3169075" y="2451861"/>
            <a:ext cx="1149380" cy="14484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Adv</a:t>
            </a:r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Collections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5991051" y="2451862"/>
            <a:ext cx="818434" cy="145670"/>
          </a:xfrm>
          <a:prstGeom prst="rect">
            <a:avLst/>
          </a:prstGeom>
          <a:solidFill>
            <a:srgbClr val="B0CB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iReceivables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5901996" y="3006088"/>
            <a:ext cx="871622" cy="1515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iSupplier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1273707" y="4160904"/>
            <a:ext cx="931092" cy="1899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Oracle to 3</a:t>
            </a:r>
            <a:r>
              <a:rPr lang="en-US" sz="600" b="1" baseline="30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</a:t>
            </a:r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Party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2204800" y="4175022"/>
            <a:ext cx="920429" cy="17578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Cubeware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5677010" y="946044"/>
            <a:ext cx="1035371" cy="1312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Axiom </a:t>
            </a:r>
            <a:r>
              <a:rPr lang="en-US" sz="6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Sls</a:t>
            </a:r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Training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2" name="Rectangle 131"/>
          <p:cNvSpPr/>
          <p:nvPr/>
        </p:nvSpPr>
        <p:spPr>
          <a:xfrm>
            <a:off x="4022417" y="4528818"/>
            <a:ext cx="899676" cy="19810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Marketo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1273708" y="1320505"/>
            <a:ext cx="1197320" cy="1371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Partner Community</a:t>
            </a:r>
          </a:p>
        </p:txBody>
      </p:sp>
      <p:sp>
        <p:nvSpPr>
          <p:cNvPr id="134" name="Rectangle 133"/>
          <p:cNvSpPr/>
          <p:nvPr/>
        </p:nvSpPr>
        <p:spPr>
          <a:xfrm>
            <a:off x="3111924" y="3843421"/>
            <a:ext cx="914400" cy="14170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Agile to </a:t>
            </a:r>
            <a:r>
              <a:rPr lang="en-US" sz="6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Marcom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4928871" y="4339808"/>
            <a:ext cx="748138" cy="189899"/>
          </a:xfrm>
          <a:prstGeom prst="rect">
            <a:avLst/>
          </a:prstGeom>
          <a:solidFill>
            <a:srgbClr val="B0CB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Akami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3111923" y="4177626"/>
            <a:ext cx="920429" cy="17317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Safenet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6" name="Rectangle 135"/>
          <p:cNvSpPr/>
          <p:nvPr/>
        </p:nvSpPr>
        <p:spPr>
          <a:xfrm rot="16200000">
            <a:off x="-1605330" y="2458910"/>
            <a:ext cx="4291010" cy="228599"/>
          </a:xfrm>
          <a:prstGeom prst="rect">
            <a:avLst/>
          </a:prstGeom>
          <a:solidFill>
            <a:srgbClr val="03387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HID Application Platform</a:t>
            </a:r>
          </a:p>
        </p:txBody>
      </p:sp>
      <p:sp>
        <p:nvSpPr>
          <p:cNvPr id="137" name="Rectangle 136"/>
          <p:cNvSpPr/>
          <p:nvPr/>
        </p:nvSpPr>
        <p:spPr>
          <a:xfrm rot="16200000">
            <a:off x="-1373921" y="2458877"/>
            <a:ext cx="4285391" cy="2285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Master Data Management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8" name="Rectangle 137"/>
          <p:cNvSpPr/>
          <p:nvPr/>
        </p:nvSpPr>
        <p:spPr>
          <a:xfrm rot="16200000">
            <a:off x="-1833930" y="2458910"/>
            <a:ext cx="4291010" cy="22859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HID Technology Platform</a:t>
            </a:r>
            <a:endParaRPr lang="en-US" sz="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9" name="Rectangle 138"/>
          <p:cNvSpPr/>
          <p:nvPr/>
        </p:nvSpPr>
        <p:spPr>
          <a:xfrm>
            <a:off x="7814624" y="4224937"/>
            <a:ext cx="905450" cy="1371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600" b="1" dirty="0">
                <a:solidFill>
                  <a:srgbClr val="00539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Progress</a:t>
            </a:r>
            <a:endParaRPr lang="en-US" sz="600" b="1" dirty="0">
              <a:solidFill>
                <a:srgbClr val="00539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0" name="Rectangle 139"/>
          <p:cNvSpPr/>
          <p:nvPr/>
        </p:nvSpPr>
        <p:spPr>
          <a:xfrm>
            <a:off x="7814624" y="4076347"/>
            <a:ext cx="905450" cy="14241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600" b="1" dirty="0">
                <a:solidFill>
                  <a:srgbClr val="00539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Implemented</a:t>
            </a:r>
            <a:endParaRPr lang="en-US" sz="600" b="1" dirty="0">
              <a:solidFill>
                <a:srgbClr val="00539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814624" y="3802364"/>
            <a:ext cx="83210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Legend</a:t>
            </a:r>
            <a:endParaRPr lang="en-US" sz="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2" name="Rectangle 141"/>
          <p:cNvSpPr/>
          <p:nvPr/>
        </p:nvSpPr>
        <p:spPr>
          <a:xfrm rot="16200000">
            <a:off x="844408" y="2010393"/>
            <a:ext cx="416867" cy="22328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525" b="1" dirty="0">
                <a:solidFill>
                  <a:srgbClr val="00539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MDM</a:t>
            </a:r>
            <a:endParaRPr lang="en-US" sz="525" b="1" dirty="0">
              <a:solidFill>
                <a:srgbClr val="00539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3" name="Rectangle 142"/>
          <p:cNvSpPr/>
          <p:nvPr/>
        </p:nvSpPr>
        <p:spPr>
          <a:xfrm>
            <a:off x="1273482" y="2085055"/>
            <a:ext cx="894770" cy="1333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600" b="1" dirty="0">
                <a:solidFill>
                  <a:srgbClr val="00539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Product Hub</a:t>
            </a:r>
          </a:p>
        </p:txBody>
      </p:sp>
      <p:sp>
        <p:nvSpPr>
          <p:cNvPr id="144" name="Rectangle 143"/>
          <p:cNvSpPr/>
          <p:nvPr/>
        </p:nvSpPr>
        <p:spPr>
          <a:xfrm>
            <a:off x="2212995" y="2085055"/>
            <a:ext cx="894770" cy="133350"/>
          </a:xfrm>
          <a:prstGeom prst="rect">
            <a:avLst/>
          </a:prstGeom>
          <a:solidFill>
            <a:srgbClr val="B0CB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Customer </a:t>
            </a:r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Hub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3169887" y="2086727"/>
            <a:ext cx="894770" cy="133350"/>
          </a:xfrm>
          <a:prstGeom prst="rect">
            <a:avLst/>
          </a:prstGeom>
          <a:solidFill>
            <a:srgbClr val="B0CB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Supplier </a:t>
            </a:r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Hub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7814624" y="4359713"/>
            <a:ext cx="905450" cy="137160"/>
          </a:xfrm>
          <a:prstGeom prst="rect">
            <a:avLst/>
          </a:prstGeom>
          <a:solidFill>
            <a:srgbClr val="B0CB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600" b="1" dirty="0">
                <a:solidFill>
                  <a:srgbClr val="00539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Future</a:t>
            </a:r>
            <a:endParaRPr lang="en-US" sz="600" b="1" dirty="0">
              <a:solidFill>
                <a:srgbClr val="00539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4762612" y="3006087"/>
            <a:ext cx="1139384" cy="1515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Projects</a:t>
            </a:r>
            <a:endParaRPr lang="en-US" sz="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84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244055" y="205590"/>
            <a:ext cx="6048375" cy="531019"/>
          </a:xfrm>
        </p:spPr>
        <p:txBody>
          <a:bodyPr>
            <a:normAutofit fontScale="90000"/>
          </a:bodyPr>
          <a:lstStyle/>
          <a:p>
            <a:r>
              <a:rPr lang="en-US" sz="1800" dirty="0"/>
              <a:t>Functional Process Areas or ‘tracks’</a:t>
            </a:r>
            <a:br>
              <a:rPr lang="en-US" sz="1800" dirty="0"/>
            </a:b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306491" y="4832747"/>
            <a:ext cx="531019" cy="17621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EE86CE9-3388-4EBA-BF64-F224ED2025F6}" type="slidenum">
              <a:rPr lang="sv-SE" smtClean="0"/>
              <a:pPr>
                <a:defRPr/>
              </a:pPr>
              <a:t>6</a:t>
            </a:fld>
            <a:endParaRPr lang="sv-SE"/>
          </a:p>
        </p:txBody>
      </p:sp>
      <p:graphicFrame>
        <p:nvGraphicFramePr>
          <p:cNvPr id="5" name="Group 11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623009561"/>
              </p:ext>
            </p:extLst>
          </p:nvPr>
        </p:nvGraphicFramePr>
        <p:xfrm>
          <a:off x="407055" y="736610"/>
          <a:ext cx="7189134" cy="3586161"/>
        </p:xfrm>
        <a:graphic>
          <a:graphicData uri="http://schemas.openxmlformats.org/drawingml/2006/table">
            <a:tbl>
              <a:tblPr/>
              <a:tblGrid>
                <a:gridCol w="16472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1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971">
                <a:tc>
                  <a:txBody>
                    <a:bodyPr/>
                    <a:lstStyle/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Process Area</a:t>
                      </a:r>
                    </a:p>
                  </a:txBody>
                  <a:tcPr marL="30761" marR="30761" marT="30761" marB="307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Sample of How ERP Enables Benefits</a:t>
                      </a:r>
                    </a:p>
                  </a:txBody>
                  <a:tcPr marL="30761" marR="30761" marT="30761" marB="307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9966">
                <a:tc>
                  <a:txBody>
                    <a:bodyPr/>
                    <a:lstStyle/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Plan to Produce (</a:t>
                      </a:r>
                      <a:r>
                        <a:rPr kumimoji="0" lang="en-US" sz="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PTPd</a:t>
                      </a: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)</a:t>
                      </a: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30761" marR="30761" marT="30761" marB="307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-119063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Real-time, integrated access to manufacturing, supply chain &amp; financial data</a:t>
                      </a:r>
                    </a:p>
                    <a:p>
                      <a:pPr marL="119063" marR="0" lvl="0" indent="-119063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Automation of transactional tasks associated with planning, scheduling &amp; inventory management</a:t>
                      </a:r>
                    </a:p>
                    <a:p>
                      <a:pPr marL="119063" marR="0" lvl="0" indent="-119063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 platform for the integration of shop floor, quality, &amp; supply chain (ERP) data</a:t>
                      </a:r>
                    </a:p>
                    <a:p>
                      <a:pPr marL="119063" marR="0" lvl="0" indent="-119063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Centralization of supply chain master data (materials, vendors, customers)</a:t>
                      </a:r>
                    </a:p>
                  </a:txBody>
                  <a:tcPr marL="30761" marR="30761" marT="30761" marB="307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8421">
                <a:tc>
                  <a:txBody>
                    <a:bodyPr/>
                    <a:lstStyle/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Procure to Pay (</a:t>
                      </a:r>
                      <a:r>
                        <a:rPr kumimoji="0" lang="en-US" sz="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PTPy</a:t>
                      </a: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)</a:t>
                      </a: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30761" marR="30761" marT="30761" marB="307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-119063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Consistent, integrated spend analysis -&gt; facilitating vendor evaluation</a:t>
                      </a:r>
                    </a:p>
                    <a:p>
                      <a:pPr marL="119063" marR="0" lvl="0" indent="-119063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Automated enforcement of process &amp; policy requirements</a:t>
                      </a:r>
                    </a:p>
                    <a:p>
                      <a:pPr marL="119063" marR="0" lvl="0" indent="-119063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Consignment / Vendor Managed Inventory</a:t>
                      </a:r>
                    </a:p>
                  </a:txBody>
                  <a:tcPr marL="30761" marR="30761" marT="30761" marB="307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8421">
                <a:tc>
                  <a:txBody>
                    <a:bodyPr/>
                    <a:lstStyle/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Record to Report (RTR)</a:t>
                      </a:r>
                    </a:p>
                  </a:txBody>
                  <a:tcPr marL="30761" marR="30761" marT="30761" marB="307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-119063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Minimization of manual interventions and point-to-point reconciliations</a:t>
                      </a:r>
                    </a:p>
                    <a:p>
                      <a:pPr marL="119063" marR="0" lvl="0" indent="-119063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Streamlined Chart of Accounts and simplified/reconfigured hierarchies</a:t>
                      </a:r>
                    </a:p>
                    <a:p>
                      <a:pPr marL="119063" marR="0" lvl="0" indent="-119063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Data integration from Sub-ledgers to G/L and Consolidations</a:t>
                      </a:r>
                    </a:p>
                    <a:p>
                      <a:pPr marL="119063" marR="0" lvl="0" indent="-119063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“Drill-down” capabilities for analysis</a:t>
                      </a:r>
                    </a:p>
                  </a:txBody>
                  <a:tcPr marL="30761" marR="30761" marT="30761" marB="307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2382">
                <a:tc>
                  <a:txBody>
                    <a:bodyPr/>
                    <a:lstStyle/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Order to Cash (OTC)</a:t>
                      </a: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30761" marR="30761" marT="30761" marB="307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9063" marR="0" lvl="0" indent="-119063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Accurate and real-time inventory visibility</a:t>
                      </a:r>
                    </a:p>
                    <a:p>
                      <a:pPr marL="119063" marR="0" lvl="0" indent="-119063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Flexibility to handle complex delivery and shipping requirements </a:t>
                      </a:r>
                    </a:p>
                    <a:p>
                      <a:pPr marL="119063" marR="0" lvl="0" indent="-119063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Automatic billing to reduce manual interventions and improve cycle time</a:t>
                      </a:r>
                    </a:p>
                    <a:p>
                      <a:pPr marL="119063" marR="0" lvl="0" indent="-119063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Electronic funds transfer (EFT) / direct debit to collect payments and improve receipt processing</a:t>
                      </a:r>
                    </a:p>
                  </a:txBody>
                  <a:tcPr marL="30761" marR="30761" marT="30761" marB="307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798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267653" y="281948"/>
            <a:ext cx="6048375" cy="531019"/>
          </a:xfrm>
        </p:spPr>
        <p:txBody>
          <a:bodyPr>
            <a:normAutofit fontScale="90000"/>
          </a:bodyPr>
          <a:lstStyle/>
          <a:p>
            <a:r>
              <a:rPr lang="en-US" sz="1800" dirty="0"/>
              <a:t>Functional Process Areas or ‘tracks’</a:t>
            </a:r>
            <a:br>
              <a:rPr lang="en-US" sz="1800" dirty="0"/>
            </a:b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306491" y="4832747"/>
            <a:ext cx="531019" cy="17621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C75C842-6A73-43C2-84DE-CC2E783F3AF5}" type="slidenum">
              <a:rPr lang="sv-SE" smtClean="0"/>
              <a:pPr>
                <a:defRPr/>
              </a:pPr>
              <a:t>7</a:t>
            </a:fld>
            <a:endParaRPr lang="sv-SE"/>
          </a:p>
        </p:txBody>
      </p:sp>
      <p:graphicFrame>
        <p:nvGraphicFramePr>
          <p:cNvPr id="5" name="Group 89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16169611"/>
              </p:ext>
            </p:extLst>
          </p:nvPr>
        </p:nvGraphicFramePr>
        <p:xfrm>
          <a:off x="267653" y="725621"/>
          <a:ext cx="8245116" cy="3569109"/>
        </p:xfrm>
        <a:graphic>
          <a:graphicData uri="http://schemas.openxmlformats.org/drawingml/2006/table">
            <a:tbl>
              <a:tblPr/>
              <a:tblGrid>
                <a:gridCol w="1957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877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5713">
                <a:tc>
                  <a:txBody>
                    <a:bodyPr/>
                    <a:lstStyle/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Process Area</a:t>
                      </a:r>
                    </a:p>
                  </a:txBody>
                  <a:tcPr marL="30761" marR="30761" marT="30761" marB="307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Sample of How ERP Enables Benefits</a:t>
                      </a:r>
                    </a:p>
                  </a:txBody>
                  <a:tcPr marL="30761" marR="30761" marT="30761" marB="307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4642">
                <a:tc>
                  <a:txBody>
                    <a:bodyPr/>
                    <a:lstStyle/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Product Lifecycle Management (Agile)</a:t>
                      </a:r>
                    </a:p>
                  </a:txBody>
                  <a:tcPr marL="30761" marR="30761" marT="30761" marB="307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Improved quality of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knowledge/data transfer</a:t>
                      </a:r>
                    </a:p>
                    <a:p>
                      <a:pPr marL="114300" marR="0" lvl="0" indent="-1143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Greater visibility into portfolio and project performance</a:t>
                      </a:r>
                    </a:p>
                    <a:p>
                      <a:pPr marL="114300" marR="0" lvl="0" indent="-1143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Unify product quality data in one record</a:t>
                      </a:r>
                    </a:p>
                    <a:p>
                      <a:pPr marL="114300" marR="0" lvl="0" indent="-1143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Closed loop quality processes </a:t>
                      </a:r>
                    </a:p>
                    <a:p>
                      <a:pPr marL="114300" marR="0" lvl="0" indent="-1143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Increased collaboration</a:t>
                      </a:r>
                    </a:p>
                  </a:txBody>
                  <a:tcPr marL="30761" marR="30761" marT="30761" marB="307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1964">
                <a:tc>
                  <a:txBody>
                    <a:bodyPr/>
                    <a:lstStyle/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CRM (Salesforce, CPQ)</a:t>
                      </a:r>
                    </a:p>
                  </a:txBody>
                  <a:tcPr marL="30761" marR="30761" marT="30761" marB="307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lang="en-US" sz="800" dirty="0" smtClean="0"/>
                        <a:t>Closed-loop visibility to customer behaviors and interactions throughout the entire customer lifecycle</a:t>
                      </a:r>
                    </a:p>
                    <a:p>
                      <a:pPr marL="114300" marR="0" lvl="0" indent="-1143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lang="en-US" sz="800" dirty="0" smtClean="0"/>
                        <a:t>Provides the information you need to interact with your customers based on their needs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30761" marR="30761" marT="30761" marB="307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6790">
                <a:tc>
                  <a:txBody>
                    <a:bodyPr/>
                    <a:lstStyle/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Datawarehouse</a:t>
                      </a: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and Business Intelligence</a:t>
                      </a:r>
                    </a:p>
                  </a:txBody>
                  <a:tcPr marL="30761" marR="30761" marT="30761" marB="307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Consolidate common reports and report generation</a:t>
                      </a:r>
                    </a:p>
                    <a:p>
                      <a:pPr marL="114300" marR="0" lvl="0" indent="-1143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Automation and simplification of data analysis</a:t>
                      </a:r>
                    </a:p>
                    <a:p>
                      <a:pPr marL="114300" marR="0" lvl="0" indent="-1143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Self-service reporting</a:t>
                      </a:r>
                    </a:p>
                    <a:p>
                      <a:pPr marL="114300" marR="0" lvl="0" indent="-1143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Enforce clean consistent data</a:t>
                      </a:r>
                    </a:p>
                  </a:txBody>
                  <a:tcPr marL="30761" marR="30761" marT="30761" marB="307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544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3711" y="220862"/>
            <a:ext cx="6048375" cy="553640"/>
          </a:xfrm>
        </p:spPr>
        <p:txBody>
          <a:bodyPr/>
          <a:lstStyle/>
          <a:p>
            <a:r>
              <a:rPr lang="en-US" sz="1800" dirty="0"/>
              <a:t>Roles and Responsibilities: </a:t>
            </a:r>
            <a:br>
              <a:rPr lang="en-US" sz="1800" dirty="0"/>
            </a:br>
            <a:r>
              <a:rPr lang="en-US" sz="1350" dirty="0"/>
              <a:t>Project Footprint</a:t>
            </a:r>
          </a:p>
        </p:txBody>
      </p:sp>
      <p:sp>
        <p:nvSpPr>
          <p:cNvPr id="22531" name="AutoShape 4"/>
          <p:cNvSpPr>
            <a:spLocks noChangeArrowheads="1"/>
          </p:cNvSpPr>
          <p:nvPr/>
        </p:nvSpPr>
        <p:spPr bwMode="auto">
          <a:xfrm>
            <a:off x="384462" y="885702"/>
            <a:ext cx="5336381" cy="245269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en-US" sz="675"/>
              <a:t>Steering Committee / Sponsors</a:t>
            </a:r>
          </a:p>
        </p:txBody>
      </p:sp>
      <p:sp>
        <p:nvSpPr>
          <p:cNvPr id="22532" name="AutoShape 26"/>
          <p:cNvSpPr>
            <a:spLocks noChangeArrowheads="1"/>
          </p:cNvSpPr>
          <p:nvPr/>
        </p:nvSpPr>
        <p:spPr bwMode="auto">
          <a:xfrm>
            <a:off x="384462" y="1185740"/>
            <a:ext cx="5336381" cy="245269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en-US" sz="675"/>
              <a:t>Program Management Office (PMO)</a:t>
            </a:r>
          </a:p>
        </p:txBody>
      </p:sp>
      <p:sp>
        <p:nvSpPr>
          <p:cNvPr id="22533" name="AutoShape 27"/>
          <p:cNvSpPr>
            <a:spLocks noChangeArrowheads="1"/>
          </p:cNvSpPr>
          <p:nvPr/>
        </p:nvSpPr>
        <p:spPr bwMode="auto">
          <a:xfrm>
            <a:off x="384462" y="1485777"/>
            <a:ext cx="5336381" cy="245269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en-US" sz="675" dirty="0" smtClean="0"/>
              <a:t>Business Acquisition Teams &amp; </a:t>
            </a:r>
          </a:p>
          <a:p>
            <a:r>
              <a:rPr lang="en-US" sz="675" dirty="0" smtClean="0"/>
              <a:t>Lead </a:t>
            </a:r>
            <a:r>
              <a:rPr lang="en-US" sz="675" dirty="0"/>
              <a:t>Transformation Owners</a:t>
            </a:r>
          </a:p>
        </p:txBody>
      </p:sp>
      <p:sp>
        <p:nvSpPr>
          <p:cNvPr id="22535" name="Rectangle 34"/>
          <p:cNvSpPr>
            <a:spLocks noChangeArrowheads="1"/>
          </p:cNvSpPr>
          <p:nvPr/>
        </p:nvSpPr>
        <p:spPr bwMode="auto">
          <a:xfrm>
            <a:off x="2950259" y="916658"/>
            <a:ext cx="200025" cy="1714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75"/>
              <a:t>Biz</a:t>
            </a:r>
          </a:p>
        </p:txBody>
      </p:sp>
      <p:sp>
        <p:nvSpPr>
          <p:cNvPr id="22536" name="Rectangle 35"/>
          <p:cNvSpPr>
            <a:spLocks noChangeArrowheads="1"/>
          </p:cNvSpPr>
          <p:nvPr/>
        </p:nvSpPr>
        <p:spPr bwMode="auto">
          <a:xfrm>
            <a:off x="3188384" y="916658"/>
            <a:ext cx="200025" cy="171450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75"/>
              <a:t>IT</a:t>
            </a:r>
          </a:p>
        </p:txBody>
      </p:sp>
      <p:pic>
        <p:nvPicPr>
          <p:cNvPr id="22537" name="Picture 37" descr="MC9004380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5349" y="895227"/>
            <a:ext cx="215504" cy="215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38" descr="MC9004380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5349" y="1188121"/>
            <a:ext cx="215504" cy="215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39" descr="MC9004380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5349" y="1473871"/>
            <a:ext cx="215504" cy="215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0" name="Rectangle 49"/>
          <p:cNvSpPr>
            <a:spLocks noChangeArrowheads="1"/>
          </p:cNvSpPr>
          <p:nvPr/>
        </p:nvSpPr>
        <p:spPr bwMode="auto">
          <a:xfrm>
            <a:off x="2950259" y="1223840"/>
            <a:ext cx="200025" cy="1714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75"/>
              <a:t>Biz</a:t>
            </a:r>
          </a:p>
        </p:txBody>
      </p:sp>
      <p:sp>
        <p:nvSpPr>
          <p:cNvPr id="22541" name="Rectangle 50"/>
          <p:cNvSpPr>
            <a:spLocks noChangeArrowheads="1"/>
          </p:cNvSpPr>
          <p:nvPr/>
        </p:nvSpPr>
        <p:spPr bwMode="auto">
          <a:xfrm>
            <a:off x="3188384" y="1223840"/>
            <a:ext cx="200025" cy="171450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75"/>
              <a:t>IT</a:t>
            </a:r>
          </a:p>
        </p:txBody>
      </p:sp>
      <p:sp>
        <p:nvSpPr>
          <p:cNvPr id="22543" name="Rectangle 52"/>
          <p:cNvSpPr>
            <a:spLocks noChangeArrowheads="1"/>
          </p:cNvSpPr>
          <p:nvPr/>
        </p:nvSpPr>
        <p:spPr bwMode="auto">
          <a:xfrm>
            <a:off x="2950259" y="1531021"/>
            <a:ext cx="200025" cy="1714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75"/>
              <a:t>Biz</a:t>
            </a:r>
          </a:p>
        </p:txBody>
      </p:sp>
      <p:sp>
        <p:nvSpPr>
          <p:cNvPr id="22544" name="Rectangle 53"/>
          <p:cNvSpPr>
            <a:spLocks noChangeArrowheads="1"/>
          </p:cNvSpPr>
          <p:nvPr/>
        </p:nvSpPr>
        <p:spPr bwMode="auto">
          <a:xfrm>
            <a:off x="3188384" y="1531021"/>
            <a:ext cx="200025" cy="171450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75"/>
              <a:t>IT</a:t>
            </a:r>
          </a:p>
        </p:txBody>
      </p:sp>
      <p:sp>
        <p:nvSpPr>
          <p:cNvPr id="6148" name="Slide Number Placeholder 3"/>
          <p:cNvSpPr txBox="1">
            <a:spLocks noGrp="1"/>
          </p:cNvSpPr>
          <p:nvPr/>
        </p:nvSpPr>
        <p:spPr bwMode="auto">
          <a:xfrm>
            <a:off x="4306491" y="4832747"/>
            <a:ext cx="531019" cy="1762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>
              <a:defRPr/>
            </a:pPr>
            <a:fld id="{3C5AEC71-63BE-4AA9-8AB0-AFD16467AF71}" type="slidenum">
              <a:rPr lang="sv-SE" sz="750"/>
              <a:pPr algn="ctr" eaLnBrk="0" hangingPunct="0">
                <a:defRPr/>
              </a:pPr>
              <a:t>8</a:t>
            </a:fld>
            <a:endParaRPr lang="sv-SE" sz="750"/>
          </a:p>
        </p:txBody>
      </p:sp>
      <p:grpSp>
        <p:nvGrpSpPr>
          <p:cNvPr id="22551" name="Group 22"/>
          <p:cNvGrpSpPr>
            <a:grpSpLocks/>
          </p:cNvGrpSpPr>
          <p:nvPr/>
        </p:nvGrpSpPr>
        <p:grpSpPr bwMode="auto">
          <a:xfrm>
            <a:off x="1827500" y="1773909"/>
            <a:ext cx="657225" cy="2584847"/>
            <a:chOff x="1415" y="1716"/>
            <a:chExt cx="552" cy="2171"/>
          </a:xfrm>
        </p:grpSpPr>
        <p:sp>
          <p:nvSpPr>
            <p:cNvPr id="22578" name="Rectangle 17"/>
            <p:cNvSpPr>
              <a:spLocks noChangeArrowheads="1"/>
            </p:cNvSpPr>
            <p:nvPr/>
          </p:nvSpPr>
          <p:spPr bwMode="auto">
            <a:xfrm>
              <a:off x="1415" y="1824"/>
              <a:ext cx="551" cy="20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22579" name="Rectangle 5"/>
            <p:cNvSpPr>
              <a:spLocks noChangeArrowheads="1"/>
            </p:cNvSpPr>
            <p:nvPr/>
          </p:nvSpPr>
          <p:spPr bwMode="auto">
            <a:xfrm>
              <a:off x="1415" y="1716"/>
              <a:ext cx="552" cy="2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750" dirty="0">
                  <a:solidFill>
                    <a:schemeClr val="bg1"/>
                  </a:solidFill>
                </a:rPr>
                <a:t>CRM</a:t>
              </a:r>
              <a:endParaRPr lang="en-US" sz="7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552" name="Group 24"/>
          <p:cNvGrpSpPr>
            <a:grpSpLocks/>
          </p:cNvGrpSpPr>
          <p:nvPr/>
        </p:nvGrpSpPr>
        <p:grpSpPr bwMode="auto">
          <a:xfrm>
            <a:off x="3266966" y="1773909"/>
            <a:ext cx="657225" cy="2584847"/>
            <a:chOff x="2651" y="1716"/>
            <a:chExt cx="552" cy="2171"/>
          </a:xfrm>
        </p:grpSpPr>
        <p:sp>
          <p:nvSpPr>
            <p:cNvPr id="22576" name="Rectangle 19"/>
            <p:cNvSpPr>
              <a:spLocks noChangeArrowheads="1"/>
            </p:cNvSpPr>
            <p:nvPr/>
          </p:nvSpPr>
          <p:spPr bwMode="auto">
            <a:xfrm>
              <a:off x="2652" y="1824"/>
              <a:ext cx="551" cy="20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22577" name="Rectangle 6"/>
            <p:cNvSpPr>
              <a:spLocks noChangeArrowheads="1"/>
            </p:cNvSpPr>
            <p:nvPr/>
          </p:nvSpPr>
          <p:spPr bwMode="auto">
            <a:xfrm>
              <a:off x="2651" y="1716"/>
              <a:ext cx="552" cy="2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750" dirty="0">
                  <a:solidFill>
                    <a:schemeClr val="bg1"/>
                  </a:solidFill>
                </a:rPr>
                <a:t>Record to Report</a:t>
              </a:r>
            </a:p>
          </p:txBody>
        </p:sp>
      </p:grpSp>
      <p:grpSp>
        <p:nvGrpSpPr>
          <p:cNvPr id="22553" name="Group 23"/>
          <p:cNvGrpSpPr>
            <a:grpSpLocks/>
          </p:cNvGrpSpPr>
          <p:nvPr/>
        </p:nvGrpSpPr>
        <p:grpSpPr bwMode="auto">
          <a:xfrm>
            <a:off x="2546637" y="1773909"/>
            <a:ext cx="657225" cy="2584847"/>
            <a:chOff x="2016" y="1716"/>
            <a:chExt cx="552" cy="2171"/>
          </a:xfrm>
        </p:grpSpPr>
        <p:sp>
          <p:nvSpPr>
            <p:cNvPr id="22574" name="Rectangle 18"/>
            <p:cNvSpPr>
              <a:spLocks noChangeArrowheads="1"/>
            </p:cNvSpPr>
            <p:nvPr/>
          </p:nvSpPr>
          <p:spPr bwMode="auto">
            <a:xfrm>
              <a:off x="2016" y="1824"/>
              <a:ext cx="551" cy="20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22575" name="Rectangle 7"/>
            <p:cNvSpPr>
              <a:spLocks noChangeArrowheads="1"/>
            </p:cNvSpPr>
            <p:nvPr/>
          </p:nvSpPr>
          <p:spPr bwMode="auto">
            <a:xfrm>
              <a:off x="2016" y="1716"/>
              <a:ext cx="552" cy="2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750" dirty="0">
                  <a:solidFill>
                    <a:schemeClr val="bg1"/>
                  </a:solidFill>
                </a:rPr>
                <a:t>Plan to Produce</a:t>
              </a:r>
            </a:p>
          </p:txBody>
        </p:sp>
      </p:grpSp>
      <p:grpSp>
        <p:nvGrpSpPr>
          <p:cNvPr id="22554" name="Group 21"/>
          <p:cNvGrpSpPr>
            <a:grpSpLocks/>
          </p:cNvGrpSpPr>
          <p:nvPr/>
        </p:nvGrpSpPr>
        <p:grpSpPr bwMode="auto">
          <a:xfrm>
            <a:off x="1107172" y="1773909"/>
            <a:ext cx="657225" cy="2584847"/>
            <a:chOff x="828" y="1716"/>
            <a:chExt cx="552" cy="2171"/>
          </a:xfrm>
        </p:grpSpPr>
        <p:sp>
          <p:nvSpPr>
            <p:cNvPr id="22572" name="Rectangle 16"/>
            <p:cNvSpPr>
              <a:spLocks noChangeArrowheads="1"/>
            </p:cNvSpPr>
            <p:nvPr/>
          </p:nvSpPr>
          <p:spPr bwMode="auto">
            <a:xfrm>
              <a:off x="828" y="1824"/>
              <a:ext cx="551" cy="20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22573" name="Rectangle 8"/>
            <p:cNvSpPr>
              <a:spLocks noChangeArrowheads="1"/>
            </p:cNvSpPr>
            <p:nvPr/>
          </p:nvSpPr>
          <p:spPr bwMode="auto">
            <a:xfrm>
              <a:off x="828" y="1716"/>
              <a:ext cx="552" cy="2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600" dirty="0">
                  <a:solidFill>
                    <a:schemeClr val="bg1"/>
                  </a:solidFill>
                </a:rPr>
                <a:t>Order to </a:t>
              </a:r>
              <a:r>
                <a:rPr lang="en-US" sz="600" dirty="0">
                  <a:solidFill>
                    <a:schemeClr val="bg1"/>
                  </a:solidFill>
                </a:rPr>
                <a:t>Cash / </a:t>
              </a:r>
              <a:r>
                <a:rPr lang="en-US" sz="600" dirty="0" err="1">
                  <a:solidFill>
                    <a:schemeClr val="bg1"/>
                  </a:solidFill>
                </a:rPr>
                <a:t>PTPy</a:t>
              </a:r>
              <a:endParaRPr lang="en-US" sz="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555" name="Group 20"/>
          <p:cNvGrpSpPr>
            <a:grpSpLocks/>
          </p:cNvGrpSpPr>
          <p:nvPr/>
        </p:nvGrpSpPr>
        <p:grpSpPr bwMode="auto">
          <a:xfrm>
            <a:off x="388034" y="1773909"/>
            <a:ext cx="657225" cy="2584847"/>
            <a:chOff x="233" y="1716"/>
            <a:chExt cx="552" cy="2171"/>
          </a:xfrm>
        </p:grpSpPr>
        <p:sp>
          <p:nvSpPr>
            <p:cNvPr id="22570" name="Rectangle 15"/>
            <p:cNvSpPr>
              <a:spLocks noChangeArrowheads="1"/>
            </p:cNvSpPr>
            <p:nvPr/>
          </p:nvSpPr>
          <p:spPr bwMode="auto">
            <a:xfrm>
              <a:off x="234" y="1824"/>
              <a:ext cx="551" cy="20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22571" name="Rectangle 9"/>
            <p:cNvSpPr>
              <a:spLocks noChangeArrowheads="1"/>
            </p:cNvSpPr>
            <p:nvPr/>
          </p:nvSpPr>
          <p:spPr bwMode="auto">
            <a:xfrm>
              <a:off x="233" y="1716"/>
              <a:ext cx="552" cy="2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750" dirty="0">
                  <a:solidFill>
                    <a:schemeClr val="bg1"/>
                  </a:solidFill>
                </a:rPr>
                <a:t>Agile</a:t>
              </a:r>
            </a:p>
          </p:txBody>
        </p:sp>
      </p:grpSp>
      <p:grpSp>
        <p:nvGrpSpPr>
          <p:cNvPr id="47" name="Group 24"/>
          <p:cNvGrpSpPr>
            <a:grpSpLocks/>
          </p:cNvGrpSpPr>
          <p:nvPr/>
        </p:nvGrpSpPr>
        <p:grpSpPr bwMode="auto">
          <a:xfrm>
            <a:off x="3964215" y="1770146"/>
            <a:ext cx="1038438" cy="2584847"/>
            <a:chOff x="2651" y="1716"/>
            <a:chExt cx="552" cy="2171"/>
          </a:xfrm>
        </p:grpSpPr>
        <p:sp>
          <p:nvSpPr>
            <p:cNvPr id="48" name="Rectangle 19"/>
            <p:cNvSpPr>
              <a:spLocks noChangeArrowheads="1"/>
            </p:cNvSpPr>
            <p:nvPr/>
          </p:nvSpPr>
          <p:spPr bwMode="auto">
            <a:xfrm>
              <a:off x="2652" y="1824"/>
              <a:ext cx="551" cy="20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49" name="Rectangle 6"/>
            <p:cNvSpPr>
              <a:spLocks noChangeArrowheads="1"/>
            </p:cNvSpPr>
            <p:nvPr/>
          </p:nvSpPr>
          <p:spPr bwMode="auto">
            <a:xfrm>
              <a:off x="2651" y="1716"/>
              <a:ext cx="552" cy="2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750" dirty="0" smtClean="0">
                  <a:solidFill>
                    <a:schemeClr val="bg1"/>
                  </a:solidFill>
                </a:rPr>
                <a:t>Recurring Billing / Svc. Contract</a:t>
              </a:r>
              <a:endParaRPr lang="en-US" sz="7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Group 24"/>
          <p:cNvGrpSpPr>
            <a:grpSpLocks/>
          </p:cNvGrpSpPr>
          <p:nvPr/>
        </p:nvGrpSpPr>
        <p:grpSpPr bwMode="auto">
          <a:xfrm>
            <a:off x="5063618" y="1770146"/>
            <a:ext cx="657225" cy="2584847"/>
            <a:chOff x="2651" y="1716"/>
            <a:chExt cx="552" cy="2171"/>
          </a:xfrm>
        </p:grpSpPr>
        <p:sp>
          <p:nvSpPr>
            <p:cNvPr id="51" name="Rectangle 19"/>
            <p:cNvSpPr>
              <a:spLocks noChangeArrowheads="1"/>
            </p:cNvSpPr>
            <p:nvPr/>
          </p:nvSpPr>
          <p:spPr bwMode="auto">
            <a:xfrm>
              <a:off x="2652" y="1824"/>
              <a:ext cx="551" cy="20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52" name="Rectangle 6"/>
            <p:cNvSpPr>
              <a:spLocks noChangeArrowheads="1"/>
            </p:cNvSpPr>
            <p:nvPr/>
          </p:nvSpPr>
          <p:spPr bwMode="auto">
            <a:xfrm>
              <a:off x="2651" y="1716"/>
              <a:ext cx="552" cy="2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750" dirty="0" smtClean="0">
                  <a:solidFill>
                    <a:schemeClr val="bg1"/>
                  </a:solidFill>
                </a:rPr>
                <a:t>Projects</a:t>
              </a:r>
              <a:endParaRPr lang="en-US" sz="750" dirty="0">
                <a:solidFill>
                  <a:schemeClr val="bg1"/>
                </a:solidFill>
              </a:endParaRPr>
            </a:p>
          </p:txBody>
        </p:sp>
      </p:grpSp>
      <p:sp>
        <p:nvSpPr>
          <p:cNvPr id="22557" name="AutoShape 29"/>
          <p:cNvSpPr>
            <a:spLocks noChangeArrowheads="1"/>
          </p:cNvSpPr>
          <p:nvPr/>
        </p:nvSpPr>
        <p:spPr bwMode="auto">
          <a:xfrm>
            <a:off x="384462" y="2078709"/>
            <a:ext cx="5336381" cy="245269"/>
          </a:xfrm>
          <a:prstGeom prst="roundRect">
            <a:avLst>
              <a:gd name="adj" fmla="val 16667"/>
            </a:avLst>
          </a:prstGeom>
          <a:solidFill>
            <a:srgbClr val="C0C0C0">
              <a:alpha val="74901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en-US" sz="675"/>
              <a:t>Core Project Team</a:t>
            </a:r>
          </a:p>
        </p:txBody>
      </p:sp>
      <p:sp>
        <p:nvSpPr>
          <p:cNvPr id="22558" name="AutoShape 30"/>
          <p:cNvSpPr>
            <a:spLocks noChangeArrowheads="1"/>
          </p:cNvSpPr>
          <p:nvPr/>
        </p:nvSpPr>
        <p:spPr bwMode="auto">
          <a:xfrm>
            <a:off x="384462" y="2402559"/>
            <a:ext cx="5336381" cy="245269"/>
          </a:xfrm>
          <a:prstGeom prst="roundRect">
            <a:avLst>
              <a:gd name="adj" fmla="val 16667"/>
            </a:avLst>
          </a:prstGeom>
          <a:solidFill>
            <a:srgbClr val="C0C0C0">
              <a:alpha val="74901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en-US" sz="675"/>
              <a:t>SMEs / Super Users</a:t>
            </a:r>
          </a:p>
        </p:txBody>
      </p:sp>
      <p:sp>
        <p:nvSpPr>
          <p:cNvPr id="22556" name="Rectangle 10"/>
          <p:cNvSpPr>
            <a:spLocks noChangeArrowheads="1"/>
          </p:cNvSpPr>
          <p:nvPr/>
        </p:nvSpPr>
        <p:spPr bwMode="auto">
          <a:xfrm>
            <a:off x="387578" y="2671642"/>
            <a:ext cx="5333265" cy="14409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750"/>
              <a:t>Technical</a:t>
            </a:r>
          </a:p>
        </p:txBody>
      </p:sp>
      <p:sp>
        <p:nvSpPr>
          <p:cNvPr id="22559" name="AutoShape 32"/>
          <p:cNvSpPr>
            <a:spLocks noChangeArrowheads="1"/>
          </p:cNvSpPr>
          <p:nvPr/>
        </p:nvSpPr>
        <p:spPr bwMode="auto">
          <a:xfrm>
            <a:off x="384462" y="2839555"/>
            <a:ext cx="5336381" cy="275282"/>
          </a:xfrm>
          <a:prstGeom prst="roundRect">
            <a:avLst>
              <a:gd name="adj" fmla="val 16667"/>
            </a:avLst>
          </a:prstGeom>
          <a:solidFill>
            <a:srgbClr val="C0C0C0">
              <a:alpha val="74901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en-US" sz="675"/>
              <a:t>IT Technical / Functional Team</a:t>
            </a:r>
          </a:p>
        </p:txBody>
      </p:sp>
      <p:graphicFrame>
        <p:nvGraphicFramePr>
          <p:cNvPr id="53" name="Group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760363"/>
              </p:ext>
            </p:extLst>
          </p:nvPr>
        </p:nvGraphicFramePr>
        <p:xfrm>
          <a:off x="5869722" y="607096"/>
          <a:ext cx="2762250" cy="823913"/>
        </p:xfrm>
        <a:graphic>
          <a:graphicData uri="http://schemas.openxmlformats.org/drawingml/2006/table">
            <a:tbl>
              <a:tblPr/>
              <a:tblGrid>
                <a:gridCol w="719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2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71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Role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Key Responsibilities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67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Steering Committee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15%</a:t>
                      </a:r>
                      <a:endParaRPr kumimoji="0" lang="en-U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5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Provide overall program quality assurance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Resolve issues, as necessary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Adoption to all levels of the organization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Decision making body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4" name="Group 1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4623515"/>
              </p:ext>
            </p:extLst>
          </p:nvPr>
        </p:nvGraphicFramePr>
        <p:xfrm>
          <a:off x="5859006" y="1431009"/>
          <a:ext cx="2783682" cy="975360"/>
        </p:xfrm>
        <a:graphic>
          <a:graphicData uri="http://schemas.openxmlformats.org/drawingml/2006/table">
            <a:tbl>
              <a:tblPr/>
              <a:tblGrid>
                <a:gridCol w="738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54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Role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Key Responsibilities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Lead Transformation Owners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As Needed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CEA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Participate in overall project from a business perspective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Assist with project escalations where needed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Ensure all deliverables meet acceptance criteria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Ensure that the solution meets the company’s business needs and is harmonized across the enterprise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C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5" name="Group 8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2333214"/>
              </p:ext>
            </p:extLst>
          </p:nvPr>
        </p:nvGraphicFramePr>
        <p:xfrm>
          <a:off x="5869722" y="2406369"/>
          <a:ext cx="2783682" cy="1958340"/>
        </p:xfrm>
        <a:graphic>
          <a:graphicData uri="http://schemas.openxmlformats.org/drawingml/2006/table">
            <a:tbl>
              <a:tblPr/>
              <a:tblGrid>
                <a:gridCol w="719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3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Role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Key Responsibilities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7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Core Team Member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30%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5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Represent business to design and implement leading practice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Represent business to adopt new, leading practices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Prioritize requirements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Participate in design, data cleanup, data migration and testing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Participate in developing test scripts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Actively participate in CRP's and User Acceptance Testing (UAT)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Working member of IT project team using PMP process and templates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Participate in coordination of training efforts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Subject Matter Expert (SME) / Super Users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15%</a:t>
                      </a:r>
                      <a:endParaRPr kumimoji="0" 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CEA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Represent users to adopt new leading practices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Provide expertise in specific functional areas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Define future processes and configuration</a:t>
                      </a:r>
                    </a:p>
                    <a:p>
                      <a:pPr marL="114300" marR="0" lvl="0" indent="-114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Participate in testing and training as needed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C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2545" name="Rectangle 70"/>
          <p:cNvSpPr>
            <a:spLocks noChangeArrowheads="1"/>
          </p:cNvSpPr>
          <p:nvPr/>
        </p:nvSpPr>
        <p:spPr bwMode="auto">
          <a:xfrm>
            <a:off x="407084" y="3427082"/>
            <a:ext cx="2138362" cy="568439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675" dirty="0">
                <a:solidFill>
                  <a:schemeClr val="bg1"/>
                </a:solidFill>
              </a:rPr>
              <a:t>Integration </a:t>
            </a:r>
            <a:r>
              <a:rPr lang="en-US" sz="675" dirty="0">
                <a:solidFill>
                  <a:schemeClr val="bg1"/>
                </a:solidFill>
              </a:rPr>
              <a:t>approach is to have Business representatives involved in ALL aspects of the project, from sponsorship to participation to decision making to support</a:t>
            </a:r>
            <a:r>
              <a:rPr lang="en-US" sz="675" dirty="0"/>
              <a:t>. </a:t>
            </a:r>
          </a:p>
        </p:txBody>
      </p:sp>
      <p:sp>
        <p:nvSpPr>
          <p:cNvPr id="22546" name="Rectangle 72"/>
          <p:cNvSpPr>
            <a:spLocks noChangeArrowheads="1"/>
          </p:cNvSpPr>
          <p:nvPr/>
        </p:nvSpPr>
        <p:spPr bwMode="auto">
          <a:xfrm>
            <a:off x="3311695" y="3427082"/>
            <a:ext cx="2139553" cy="609215"/>
          </a:xfrm>
          <a:prstGeom prst="rect">
            <a:avLst/>
          </a:prstGeom>
          <a:solidFill>
            <a:srgbClr val="99CC00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675" dirty="0"/>
              <a:t>Integration </a:t>
            </a:r>
            <a:r>
              <a:rPr lang="en-US" sz="675" dirty="0"/>
              <a:t>also considers IT participation paramount to success, therefore a similar approach for involvement will be followed. However, it is important to understand this is NOT an IT project… </a:t>
            </a:r>
          </a:p>
        </p:txBody>
      </p:sp>
    </p:spTree>
    <p:extLst>
      <p:ext uri="{BB962C8B-B14F-4D97-AF65-F5344CB8AC3E}">
        <p14:creationId xmlns:p14="http://schemas.microsoft.com/office/powerpoint/2010/main" val="2241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202760" y="222954"/>
            <a:ext cx="6048375" cy="346472"/>
          </a:xfrm>
        </p:spPr>
        <p:txBody>
          <a:bodyPr/>
          <a:lstStyle/>
          <a:p>
            <a:r>
              <a:rPr lang="en-US" sz="1800" dirty="0"/>
              <a:t>KEY SUCCESS FACTORS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4294967295"/>
          </p:nvPr>
        </p:nvSpPr>
        <p:spPr>
          <a:xfrm>
            <a:off x="202760" y="824496"/>
            <a:ext cx="6048375" cy="341590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1200" dirty="0" smtClean="0"/>
              <a:t>Establish clear roles and responsibilities for the whole team, and hold resources accountable for their deliverables</a:t>
            </a:r>
          </a:p>
          <a:p>
            <a:pPr>
              <a:buFont typeface="Wingdings" pitchFamily="2" charset="2"/>
              <a:buChar char="Ø"/>
            </a:pPr>
            <a:r>
              <a:rPr lang="en-US" sz="1200" dirty="0" smtClean="0"/>
              <a:t>Focus on global business processes in requirements</a:t>
            </a:r>
          </a:p>
          <a:p>
            <a:pPr>
              <a:buFont typeface="Wingdings" pitchFamily="2" charset="2"/>
              <a:buChar char="Ø"/>
            </a:pPr>
            <a:r>
              <a:rPr lang="en-US" sz="1200" dirty="0" smtClean="0"/>
              <a:t>Establish good communication plan</a:t>
            </a:r>
          </a:p>
          <a:p>
            <a:pPr>
              <a:buFont typeface="Wingdings" pitchFamily="2" charset="2"/>
              <a:buChar char="Ø"/>
            </a:pPr>
            <a:r>
              <a:rPr lang="en-US" sz="1200" dirty="0" smtClean="0"/>
              <a:t>Implement and follow project management methodology </a:t>
            </a:r>
          </a:p>
          <a:p>
            <a:pPr>
              <a:buFont typeface="Wingdings" pitchFamily="2" charset="2"/>
              <a:buChar char="Ø"/>
            </a:pPr>
            <a:r>
              <a:rPr lang="en-US" sz="1200" dirty="0" smtClean="0"/>
              <a:t>Establish change management process</a:t>
            </a:r>
          </a:p>
          <a:p>
            <a:pPr>
              <a:buFont typeface="Wingdings" pitchFamily="2" charset="2"/>
              <a:buChar char="Ø"/>
            </a:pPr>
            <a:r>
              <a:rPr lang="en-US" sz="1200" dirty="0" smtClean="0"/>
              <a:t>Active involvement of the users in the requirements and design phases</a:t>
            </a:r>
          </a:p>
          <a:p>
            <a:pPr>
              <a:buFont typeface="Wingdings" pitchFamily="2" charset="2"/>
              <a:buChar char="Ø"/>
            </a:pPr>
            <a:r>
              <a:rPr lang="en-US" sz="1200" dirty="0" smtClean="0"/>
              <a:t>Ensure timely resolution of  issues and good issue tracking process</a:t>
            </a:r>
          </a:p>
          <a:p>
            <a:pPr>
              <a:buFont typeface="Wingdings" pitchFamily="2" charset="2"/>
              <a:buChar char="Ø"/>
            </a:pPr>
            <a:r>
              <a:rPr lang="en-US" sz="1200" dirty="0" smtClean="0"/>
              <a:t>Ensure testing is well planned and executed successfully covering all scenarios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306491" y="4832747"/>
            <a:ext cx="531019" cy="17621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6C3B2EE-F379-4E57-BEB1-7EC35CF73500}" type="slidenum">
              <a:rPr lang="sv-SE" smtClean="0"/>
              <a:pPr>
                <a:defRPr/>
              </a:pPr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5562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ssa-hid-logo-ppt-template-2015-wide">
  <a:themeElements>
    <a:clrScheme name="ASSA ABLOY Colors">
      <a:dk1>
        <a:srgbClr val="000000"/>
      </a:dk1>
      <a:lt1>
        <a:srgbClr val="FFFFFF"/>
      </a:lt1>
      <a:dk2>
        <a:srgbClr val="45637A"/>
      </a:dk2>
      <a:lt2>
        <a:srgbClr val="A7B8B4"/>
      </a:lt2>
      <a:accent1>
        <a:srgbClr val="00A0D0"/>
      </a:accent1>
      <a:accent2>
        <a:srgbClr val="C3C4BE"/>
      </a:accent2>
      <a:accent3>
        <a:srgbClr val="E0684B"/>
      </a:accent3>
      <a:accent4>
        <a:srgbClr val="70927A"/>
      </a:accent4>
      <a:accent5>
        <a:srgbClr val="45637A"/>
      </a:accent5>
      <a:accent6>
        <a:srgbClr val="A7B8B4"/>
      </a:accent6>
      <a:hlink>
        <a:srgbClr val="0000FF"/>
      </a:hlink>
      <a:folHlink>
        <a:srgbClr val="800080"/>
      </a:folHlink>
    </a:clrScheme>
    <a:fontScheme name="ASSA ABLO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ASSA ABLOY Blue">
      <a:srgbClr val="00A0D0"/>
    </a:custClr>
    <a:custClr name="ASSA ABLOY Silver">
      <a:srgbClr val="C3C4BE"/>
    </a:custClr>
    <a:custClr name="ASSA ABLOY Orange">
      <a:srgbClr val="E0684B"/>
    </a:custClr>
    <a:custClr name="ASSA ABLOY Dark Green">
      <a:srgbClr val="70927A"/>
    </a:custClr>
    <a:custClr name="ASSA ABLOY Dark Blue">
      <a:srgbClr val="45637A"/>
    </a:custClr>
    <a:custClr name="ASSA ABLOY Green">
      <a:srgbClr val="A7B8B4"/>
    </a:custClr>
    <a:custClr name="ASSA ABLOY Brown">
      <a:srgbClr val="80686F"/>
    </a:custClr>
    <a:custClr name="ASSA ABLOY Red">
      <a:srgbClr val="983222"/>
    </a:custClr>
    <a:custClr name="ASSA ABLOY Beige">
      <a:srgbClr val="AA9C8F"/>
    </a:custClr>
    <a:custClr name="ASSA ABLOY Yellow">
      <a:srgbClr val="F2DF74"/>
    </a:custClr>
    <a:custClr name="ASSA ABLOY Sustainability Green ">
      <a:srgbClr val="76881E"/>
    </a:custClr>
  </a:custClrLst>
  <a:extLst>
    <a:ext uri="{05A4C25C-085E-4340-85A3-A5531E510DB2}">
      <thm15:themeFamily xmlns:thm15="http://schemas.microsoft.com/office/thememl/2012/main" name="Presentation1" id="{8A8E1BD3-300E-8642-9BF0-93D268A4E348}" vid="{FC9C6A52-FDFE-DB4F-8E32-8946CA4F2FD4}"/>
    </a:ext>
  </a:extLst>
</a:theme>
</file>

<file path=ppt/theme/theme2.xml><?xml version="1.0" encoding="utf-8"?>
<a:theme xmlns:a="http://schemas.openxmlformats.org/drawingml/2006/main" name="Office Theme">
  <a:themeElements>
    <a:clrScheme name="ASSA ABLOY Colors">
      <a:dk1>
        <a:srgbClr val="000000"/>
      </a:dk1>
      <a:lt1>
        <a:srgbClr val="FFFFFF"/>
      </a:lt1>
      <a:dk2>
        <a:srgbClr val="45637A"/>
      </a:dk2>
      <a:lt2>
        <a:srgbClr val="A7B8B4"/>
      </a:lt2>
      <a:accent1>
        <a:srgbClr val="00A0D0"/>
      </a:accent1>
      <a:accent2>
        <a:srgbClr val="C3C4BE"/>
      </a:accent2>
      <a:accent3>
        <a:srgbClr val="E0684B"/>
      </a:accent3>
      <a:accent4>
        <a:srgbClr val="70927A"/>
      </a:accent4>
      <a:accent5>
        <a:srgbClr val="45637A"/>
      </a:accent5>
      <a:accent6>
        <a:srgbClr val="A7B8B4"/>
      </a:accent6>
      <a:hlink>
        <a:srgbClr val="0000FF"/>
      </a:hlink>
      <a:folHlink>
        <a:srgbClr val="800080"/>
      </a:folHlink>
    </a:clrScheme>
    <a:fontScheme name="ASSA ABLO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ASSA ABLOY Colors">
      <a:dk1>
        <a:srgbClr val="000000"/>
      </a:dk1>
      <a:lt1>
        <a:srgbClr val="FFFFFF"/>
      </a:lt1>
      <a:dk2>
        <a:srgbClr val="45637A"/>
      </a:dk2>
      <a:lt2>
        <a:srgbClr val="A7B8B4"/>
      </a:lt2>
      <a:accent1>
        <a:srgbClr val="00A0D0"/>
      </a:accent1>
      <a:accent2>
        <a:srgbClr val="C3C4BE"/>
      </a:accent2>
      <a:accent3>
        <a:srgbClr val="E0684B"/>
      </a:accent3>
      <a:accent4>
        <a:srgbClr val="70927A"/>
      </a:accent4>
      <a:accent5>
        <a:srgbClr val="45637A"/>
      </a:accent5>
      <a:accent6>
        <a:srgbClr val="A7B8B4"/>
      </a:accent6>
      <a:hlink>
        <a:srgbClr val="0000FF"/>
      </a:hlink>
      <a:folHlink>
        <a:srgbClr val="800080"/>
      </a:folHlink>
    </a:clrScheme>
    <a:fontScheme name="ASSA ABLO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internal-assa-hid-corp-ppt-template-Q2-2017-wide</Template>
  <TotalTime>89</TotalTime>
  <Words>1419</Words>
  <Application>Microsoft Office PowerPoint</Application>
  <PresentationFormat>On-screen Show (16:9)</PresentationFormat>
  <Paragraphs>400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ＭＳ Ｐゴシック</vt:lpstr>
      <vt:lpstr>ＭＳ Ｐゴシック</vt:lpstr>
      <vt:lpstr>Arial</vt:lpstr>
      <vt:lpstr>Calibri</vt:lpstr>
      <vt:lpstr>Geneva</vt:lpstr>
      <vt:lpstr>Times New Roman</vt:lpstr>
      <vt:lpstr>Verdana</vt:lpstr>
      <vt:lpstr>Wingdings</vt:lpstr>
      <vt:lpstr>assa-hid-logo-ppt-template-2015-wide</vt:lpstr>
      <vt:lpstr>CROSSMATCH Introduction </vt:lpstr>
      <vt:lpstr>2019 Proposed Acquisition Roadmap</vt:lpstr>
      <vt:lpstr>IT Acquisition Integration – Guiding Principles</vt:lpstr>
      <vt:lpstr>Application Migration Process</vt:lpstr>
      <vt:lpstr>HID Applications Platform</vt:lpstr>
      <vt:lpstr>Functional Process Areas or ‘tracks’ </vt:lpstr>
      <vt:lpstr>Functional Process Areas or ‘tracks’ </vt:lpstr>
      <vt:lpstr>Roles and Responsibilities:  Project Footprint</vt:lpstr>
      <vt:lpstr>KEY SUCCESS FACTORS</vt:lpstr>
      <vt:lpstr>Sample Project Team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Bayer, Elizabeth</dc:creator>
  <cp:lastModifiedBy>Bayer, Elizabeth</cp:lastModifiedBy>
  <cp:revision>19</cp:revision>
  <dcterms:created xsi:type="dcterms:W3CDTF">2018-09-18T20:24:06Z</dcterms:created>
  <dcterms:modified xsi:type="dcterms:W3CDTF">2018-11-14T17:50:37Z</dcterms:modified>
</cp:coreProperties>
</file>